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70" r:id="rId3"/>
    <p:sldId id="278" r:id="rId4"/>
    <p:sldId id="271" r:id="rId5"/>
    <p:sldId id="272" r:id="rId6"/>
    <p:sldId id="274" r:id="rId7"/>
    <p:sldId id="275" r:id="rId8"/>
    <p:sldId id="277" r:id="rId9"/>
    <p:sldId id="273" r:id="rId10"/>
    <p:sldId id="263" r:id="rId11"/>
    <p:sldId id="262" r:id="rId12"/>
    <p:sldId id="27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6376B3-4233-4BC4-A97D-723614BA4C1D}" type="datetimeFigureOut">
              <a:rPr lang="en-US" smtClean="0"/>
              <a:t>10/16/2012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03402-0772-4CA2-9A85-5BFDDEE08390}" type="slidenum">
              <a:rPr lang="en-US" smtClean="0"/>
              <a:t>‹#›</a:t>
            </a:fld>
            <a:endParaRPr lang="en-US"/>
          </a:p>
        </p:txBody>
      </p:sp>
    </p:spTree>
    <p:extLst>
      <p:ext uri="{BB962C8B-B14F-4D97-AF65-F5344CB8AC3E}">
        <p14:creationId xmlns:p14="http://schemas.microsoft.com/office/powerpoint/2010/main" val="4104570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6376B3-4233-4BC4-A97D-723614BA4C1D}" type="datetimeFigureOut">
              <a:rPr lang="en-US" smtClean="0"/>
              <a:t>10/16/2012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03402-0772-4CA2-9A85-5BFDDEE08390}" type="slidenum">
              <a:rPr lang="en-US" smtClean="0"/>
              <a:t>‹#›</a:t>
            </a:fld>
            <a:endParaRPr lang="en-US"/>
          </a:p>
        </p:txBody>
      </p:sp>
    </p:spTree>
    <p:extLst>
      <p:ext uri="{BB962C8B-B14F-4D97-AF65-F5344CB8AC3E}">
        <p14:creationId xmlns:p14="http://schemas.microsoft.com/office/powerpoint/2010/main" val="1609757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6376B3-4233-4BC4-A97D-723614BA4C1D}" type="datetimeFigureOut">
              <a:rPr lang="en-US" smtClean="0"/>
              <a:t>10/16/2012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03402-0772-4CA2-9A85-5BFDDEE08390}" type="slidenum">
              <a:rPr lang="en-US" smtClean="0"/>
              <a:t>‹#›</a:t>
            </a:fld>
            <a:endParaRPr lang="en-US"/>
          </a:p>
        </p:txBody>
      </p:sp>
    </p:spTree>
    <p:extLst>
      <p:ext uri="{BB962C8B-B14F-4D97-AF65-F5344CB8AC3E}">
        <p14:creationId xmlns:p14="http://schemas.microsoft.com/office/powerpoint/2010/main" val="244050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6376B3-4233-4BC4-A97D-723614BA4C1D}" type="datetimeFigureOut">
              <a:rPr lang="en-US" smtClean="0"/>
              <a:t>10/16/2012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03402-0772-4CA2-9A85-5BFDDEE08390}" type="slidenum">
              <a:rPr lang="en-US" smtClean="0"/>
              <a:t>‹#›</a:t>
            </a:fld>
            <a:endParaRPr lang="en-US"/>
          </a:p>
        </p:txBody>
      </p:sp>
    </p:spTree>
    <p:extLst>
      <p:ext uri="{BB962C8B-B14F-4D97-AF65-F5344CB8AC3E}">
        <p14:creationId xmlns:p14="http://schemas.microsoft.com/office/powerpoint/2010/main" val="2672951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6376B3-4233-4BC4-A97D-723614BA4C1D}" type="datetimeFigureOut">
              <a:rPr lang="en-US" smtClean="0"/>
              <a:t>10/16/2012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03402-0772-4CA2-9A85-5BFDDEE08390}" type="slidenum">
              <a:rPr lang="en-US" smtClean="0"/>
              <a:t>‹#›</a:t>
            </a:fld>
            <a:endParaRPr lang="en-US"/>
          </a:p>
        </p:txBody>
      </p:sp>
    </p:spTree>
    <p:extLst>
      <p:ext uri="{BB962C8B-B14F-4D97-AF65-F5344CB8AC3E}">
        <p14:creationId xmlns:p14="http://schemas.microsoft.com/office/powerpoint/2010/main" val="4264531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6376B3-4233-4BC4-A97D-723614BA4C1D}" type="datetimeFigureOut">
              <a:rPr lang="en-US" smtClean="0"/>
              <a:t>10/16/2012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03402-0772-4CA2-9A85-5BFDDEE08390}" type="slidenum">
              <a:rPr lang="en-US" smtClean="0"/>
              <a:t>‹#›</a:t>
            </a:fld>
            <a:endParaRPr lang="en-US"/>
          </a:p>
        </p:txBody>
      </p:sp>
    </p:spTree>
    <p:extLst>
      <p:ext uri="{BB962C8B-B14F-4D97-AF65-F5344CB8AC3E}">
        <p14:creationId xmlns:p14="http://schemas.microsoft.com/office/powerpoint/2010/main" val="2214912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6376B3-4233-4BC4-A97D-723614BA4C1D}" type="datetimeFigureOut">
              <a:rPr lang="en-US" smtClean="0"/>
              <a:t>10/16/2012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603402-0772-4CA2-9A85-5BFDDEE08390}" type="slidenum">
              <a:rPr lang="en-US" smtClean="0"/>
              <a:t>‹#›</a:t>
            </a:fld>
            <a:endParaRPr lang="en-US"/>
          </a:p>
        </p:txBody>
      </p:sp>
    </p:spTree>
    <p:extLst>
      <p:ext uri="{BB962C8B-B14F-4D97-AF65-F5344CB8AC3E}">
        <p14:creationId xmlns:p14="http://schemas.microsoft.com/office/powerpoint/2010/main" val="1553820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6376B3-4233-4BC4-A97D-723614BA4C1D}" type="datetimeFigureOut">
              <a:rPr lang="en-US" smtClean="0"/>
              <a:t>10/16/2012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603402-0772-4CA2-9A85-5BFDDEE08390}" type="slidenum">
              <a:rPr lang="en-US" smtClean="0"/>
              <a:t>‹#›</a:t>
            </a:fld>
            <a:endParaRPr lang="en-US"/>
          </a:p>
        </p:txBody>
      </p:sp>
    </p:spTree>
    <p:extLst>
      <p:ext uri="{BB962C8B-B14F-4D97-AF65-F5344CB8AC3E}">
        <p14:creationId xmlns:p14="http://schemas.microsoft.com/office/powerpoint/2010/main" val="1014353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376B3-4233-4BC4-A97D-723614BA4C1D}" type="datetimeFigureOut">
              <a:rPr lang="en-US" smtClean="0"/>
              <a:t>10/16/2012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603402-0772-4CA2-9A85-5BFDDEE08390}" type="slidenum">
              <a:rPr lang="en-US" smtClean="0"/>
              <a:t>‹#›</a:t>
            </a:fld>
            <a:endParaRPr lang="en-US"/>
          </a:p>
        </p:txBody>
      </p:sp>
    </p:spTree>
    <p:extLst>
      <p:ext uri="{BB962C8B-B14F-4D97-AF65-F5344CB8AC3E}">
        <p14:creationId xmlns:p14="http://schemas.microsoft.com/office/powerpoint/2010/main" val="578892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6376B3-4233-4BC4-A97D-723614BA4C1D}" type="datetimeFigureOut">
              <a:rPr lang="en-US" smtClean="0"/>
              <a:t>10/16/2012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03402-0772-4CA2-9A85-5BFDDEE08390}" type="slidenum">
              <a:rPr lang="en-US" smtClean="0"/>
              <a:t>‹#›</a:t>
            </a:fld>
            <a:endParaRPr lang="en-US"/>
          </a:p>
        </p:txBody>
      </p:sp>
    </p:spTree>
    <p:extLst>
      <p:ext uri="{BB962C8B-B14F-4D97-AF65-F5344CB8AC3E}">
        <p14:creationId xmlns:p14="http://schemas.microsoft.com/office/powerpoint/2010/main" val="1959419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6376B3-4233-4BC4-A97D-723614BA4C1D}" type="datetimeFigureOut">
              <a:rPr lang="en-US" smtClean="0"/>
              <a:t>10/16/2012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03402-0772-4CA2-9A85-5BFDDEE08390}" type="slidenum">
              <a:rPr lang="en-US" smtClean="0"/>
              <a:t>‹#›</a:t>
            </a:fld>
            <a:endParaRPr lang="en-US"/>
          </a:p>
        </p:txBody>
      </p:sp>
    </p:spTree>
    <p:extLst>
      <p:ext uri="{BB962C8B-B14F-4D97-AF65-F5344CB8AC3E}">
        <p14:creationId xmlns:p14="http://schemas.microsoft.com/office/powerpoint/2010/main" val="2809394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6376B3-4233-4BC4-A97D-723614BA4C1D}" type="datetimeFigureOut">
              <a:rPr lang="en-US" smtClean="0"/>
              <a:t>10/16/2012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603402-0772-4CA2-9A85-5BFDDEE08390}" type="slidenum">
              <a:rPr lang="en-US" smtClean="0"/>
              <a:t>‹#›</a:t>
            </a:fld>
            <a:endParaRPr lang="en-US"/>
          </a:p>
        </p:txBody>
      </p:sp>
    </p:spTree>
    <p:extLst>
      <p:ext uri="{BB962C8B-B14F-4D97-AF65-F5344CB8AC3E}">
        <p14:creationId xmlns:p14="http://schemas.microsoft.com/office/powerpoint/2010/main" val="640625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FF00"/>
          </a:solidFill>
        </p:spPr>
        <p:txBody>
          <a:bodyPr/>
          <a:lstStyle/>
          <a:p>
            <a:r>
              <a:rPr lang="en-US" sz="7200" b="1" dirty="0" smtClean="0">
                <a:solidFill>
                  <a:srgbClr val="FF0000"/>
                </a:solidFill>
                <a:latin typeface="Aharoni" pitchFamily="2" charset="-79"/>
                <a:cs typeface="Aharoni" pitchFamily="2" charset="-79"/>
              </a:rPr>
              <a:t>ETHOXYQUIN</a:t>
            </a:r>
            <a:endParaRPr lang="en-US" sz="7200" b="1" dirty="0">
              <a:solidFill>
                <a:srgbClr val="FF0000"/>
              </a:solidFill>
              <a:latin typeface="Aharoni" pitchFamily="2" charset="-79"/>
              <a:cs typeface="Aharoni" pitchFamily="2" charset="-79"/>
            </a:endParaRPr>
          </a:p>
        </p:txBody>
      </p:sp>
    </p:spTree>
    <p:extLst>
      <p:ext uri="{BB962C8B-B14F-4D97-AF65-F5344CB8AC3E}">
        <p14:creationId xmlns:p14="http://schemas.microsoft.com/office/powerpoint/2010/main" val="529025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sz="3200" b="1" dirty="0" smtClean="0">
                <a:solidFill>
                  <a:srgbClr val="FF0000"/>
                </a:solidFill>
              </a:rPr>
              <a:t>E mail Received from Gold Coin on 21/09/2012</a:t>
            </a:r>
            <a:endParaRPr lang="en-US" sz="3200" b="1" dirty="0">
              <a:solidFill>
                <a:srgbClr val="FF0000"/>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5" y="1268760"/>
            <a:ext cx="8136904" cy="5589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2381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b="1" dirty="0" smtClean="0">
                <a:solidFill>
                  <a:srgbClr val="FF0000"/>
                </a:solidFill>
              </a:rPr>
              <a:t>E Mail Received on 25/09/2012</a:t>
            </a:r>
            <a:endParaRPr lang="en-US" b="1" dirty="0">
              <a:solidFill>
                <a:srgbClr val="FF0000"/>
              </a:solidFill>
            </a:endParaRP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484784"/>
            <a:ext cx="8280920" cy="5040560"/>
          </a:xfrm>
          <a:prstGeom prst="rect">
            <a:avLst/>
          </a:prstGeom>
          <a:solidFill>
            <a:schemeClr val="accent6">
              <a:lumMod val="40000"/>
              <a:lumOff val="60000"/>
            </a:schemeClr>
          </a:solidFill>
          <a:ln>
            <a:noFill/>
          </a:ln>
          <a:effectLst/>
        </p:spPr>
      </p:pic>
    </p:spTree>
    <p:extLst>
      <p:ext uri="{BB962C8B-B14F-4D97-AF65-F5344CB8AC3E}">
        <p14:creationId xmlns:p14="http://schemas.microsoft.com/office/powerpoint/2010/main" val="1615900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US" b="1" dirty="0" smtClean="0">
                <a:solidFill>
                  <a:schemeClr val="tx2">
                    <a:lumMod val="50000"/>
                  </a:schemeClr>
                </a:solidFill>
              </a:rPr>
              <a:t>Management of ETHOXYQUIN </a:t>
            </a:r>
            <a:br>
              <a:rPr lang="en-US" b="1" dirty="0" smtClean="0">
                <a:solidFill>
                  <a:schemeClr val="tx2">
                    <a:lumMod val="50000"/>
                  </a:schemeClr>
                </a:solidFill>
              </a:rPr>
            </a:br>
            <a:r>
              <a:rPr lang="en-US" b="1" dirty="0" smtClean="0">
                <a:solidFill>
                  <a:schemeClr val="tx2">
                    <a:lumMod val="50000"/>
                  </a:schemeClr>
                </a:solidFill>
              </a:rPr>
              <a:t>in Shrimp Farming</a:t>
            </a:r>
            <a:endParaRPr lang="en-US" b="1" dirty="0">
              <a:solidFill>
                <a:schemeClr val="tx2">
                  <a:lumMod val="50000"/>
                </a:schemeClr>
              </a:solidFill>
            </a:endParaRPr>
          </a:p>
        </p:txBody>
      </p:sp>
      <p:sp>
        <p:nvSpPr>
          <p:cNvPr id="3" name="Content Placeholder 2"/>
          <p:cNvSpPr>
            <a:spLocks noGrp="1"/>
          </p:cNvSpPr>
          <p:nvPr>
            <p:ph idx="1"/>
          </p:nvPr>
        </p:nvSpPr>
        <p:spPr>
          <a:solidFill>
            <a:schemeClr val="accent6">
              <a:lumMod val="20000"/>
              <a:lumOff val="80000"/>
            </a:schemeClr>
          </a:solidFill>
        </p:spPr>
        <p:txBody>
          <a:bodyPr>
            <a:normAutofit lnSpcReduction="10000"/>
          </a:bodyPr>
          <a:lstStyle/>
          <a:p>
            <a:r>
              <a:rPr lang="en-US" b="1" dirty="0">
                <a:solidFill>
                  <a:srgbClr val="FF0000"/>
                </a:solidFill>
              </a:rPr>
              <a:t>Inform the Feed Suppliers to maintain lower level of Ethoxyquin in Shrimp Feeds.</a:t>
            </a:r>
          </a:p>
          <a:p>
            <a:r>
              <a:rPr lang="en-US" b="1" dirty="0" smtClean="0">
                <a:solidFill>
                  <a:srgbClr val="FF0000"/>
                </a:solidFill>
              </a:rPr>
              <a:t>Stop Feeding the Shrimps at least 16 hours prior to Harvest.</a:t>
            </a:r>
          </a:p>
          <a:p>
            <a:r>
              <a:rPr lang="en-US" b="1" dirty="0" smtClean="0">
                <a:solidFill>
                  <a:srgbClr val="FF0000"/>
                </a:solidFill>
              </a:rPr>
              <a:t>Avoid Exports of the shrimps obtained from Emergency harvests.</a:t>
            </a:r>
          </a:p>
          <a:p>
            <a:r>
              <a:rPr lang="en-US" b="1" dirty="0" smtClean="0">
                <a:solidFill>
                  <a:srgbClr val="FF0000"/>
                </a:solidFill>
              </a:rPr>
              <a:t>BMPs for shrimp farming should be modified with Ethoxyquin approved level in Shrimp Feeds and Shrimps Exported </a:t>
            </a:r>
          </a:p>
          <a:p>
            <a:endParaRPr lang="en-US" dirty="0" smtClean="0"/>
          </a:p>
          <a:p>
            <a:endParaRPr lang="en-US" dirty="0"/>
          </a:p>
        </p:txBody>
      </p:sp>
    </p:spTree>
    <p:extLst>
      <p:ext uri="{BB962C8B-B14F-4D97-AF65-F5344CB8AC3E}">
        <p14:creationId xmlns:p14="http://schemas.microsoft.com/office/powerpoint/2010/main" val="3078939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rgbClr val="FFFF00"/>
          </a:solidFill>
        </p:spPr>
        <p:txBody>
          <a:bodyPr>
            <a:normAutofit/>
          </a:bodyPr>
          <a:lstStyle/>
          <a:p>
            <a:r>
              <a:rPr lang="en-US" sz="3200" b="1" dirty="0" smtClean="0">
                <a:solidFill>
                  <a:srgbClr val="FF0000"/>
                </a:solidFill>
              </a:rPr>
              <a:t>E MAIL RECEIVED ON 17/08/2012</a:t>
            </a:r>
            <a:endParaRPr lang="en-US" sz="3200" b="1" dirty="0">
              <a:solidFill>
                <a:srgbClr val="FF0000"/>
              </a:solidFill>
            </a:endParaRP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075039"/>
            <a:ext cx="8280920" cy="5666329"/>
          </a:xfrm>
          <a:prstGeom prst="rect">
            <a:avLst/>
          </a:prstGeom>
          <a:solidFill>
            <a:schemeClr val="accent6">
              <a:lumMod val="40000"/>
              <a:lumOff val="60000"/>
            </a:schemeClr>
          </a:solidFill>
          <a:ln>
            <a:noFill/>
          </a:ln>
          <a:effectLst/>
        </p:spPr>
      </p:pic>
    </p:spTree>
    <p:extLst>
      <p:ext uri="{BB962C8B-B14F-4D97-AF65-F5344CB8AC3E}">
        <p14:creationId xmlns:p14="http://schemas.microsoft.com/office/powerpoint/2010/main" val="3781450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584176"/>
          </a:xfrm>
        </p:spPr>
        <p:txBody>
          <a:bodyPr/>
          <a:lstStyle/>
          <a:p>
            <a:r>
              <a:rPr lang="en-US" sz="6600" b="1" dirty="0" smtClean="0">
                <a:solidFill>
                  <a:srgbClr val="FF0000"/>
                </a:solidFill>
                <a:latin typeface="AlgerianD" pitchFamily="82" charset="0"/>
              </a:rPr>
              <a:t>NEWS FROM INDIA</a:t>
            </a:r>
            <a:endParaRPr lang="en-US" sz="6600" b="1" dirty="0">
              <a:solidFill>
                <a:srgbClr val="FF0000"/>
              </a:solidFill>
              <a:latin typeface="AlgerianD" pitchFamily="82" charset="0"/>
            </a:endParaRPr>
          </a:p>
        </p:txBody>
      </p:sp>
      <p:sp>
        <p:nvSpPr>
          <p:cNvPr id="3" name="Content Placeholder 2"/>
          <p:cNvSpPr>
            <a:spLocks noGrp="1"/>
          </p:cNvSpPr>
          <p:nvPr>
            <p:ph idx="1"/>
          </p:nvPr>
        </p:nvSpPr>
        <p:spPr>
          <a:xfrm>
            <a:off x="457200" y="2132856"/>
            <a:ext cx="8229600" cy="3993307"/>
          </a:xfrm>
        </p:spPr>
        <p:txBody>
          <a:bodyPr>
            <a:normAutofit/>
          </a:bodyPr>
          <a:lstStyle/>
          <a:p>
            <a:pPr marL="0" lvl="0" indent="0">
              <a:buNone/>
            </a:pPr>
            <a:r>
              <a:rPr lang="en-US" sz="4400" b="1" dirty="0" smtClean="0">
                <a:solidFill>
                  <a:srgbClr val="0070C0"/>
                </a:solidFill>
              </a:rPr>
              <a:t>The </a:t>
            </a:r>
            <a:r>
              <a:rPr lang="en-US" sz="4400" b="1" dirty="0">
                <a:solidFill>
                  <a:srgbClr val="0070C0"/>
                </a:solidFill>
              </a:rPr>
              <a:t>detection of ethoxyquin in the shrimps exported to Japan affected India's export prospects to Japan</a:t>
            </a:r>
            <a:r>
              <a:rPr lang="en-US" sz="4400" b="1" dirty="0" smtClean="0">
                <a:solidFill>
                  <a:srgbClr val="0070C0"/>
                </a:solidFill>
              </a:rPr>
              <a:t>, over </a:t>
            </a:r>
            <a:r>
              <a:rPr lang="en-US" sz="4400" b="1" dirty="0">
                <a:solidFill>
                  <a:srgbClr val="0070C0"/>
                </a:solidFill>
              </a:rPr>
              <a:t>10 consignments have been rejected. </a:t>
            </a:r>
          </a:p>
          <a:p>
            <a:endParaRPr lang="en-US" dirty="0"/>
          </a:p>
        </p:txBody>
      </p:sp>
    </p:spTree>
    <p:extLst>
      <p:ext uri="{BB962C8B-B14F-4D97-AF65-F5344CB8AC3E}">
        <p14:creationId xmlns:p14="http://schemas.microsoft.com/office/powerpoint/2010/main" val="622630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solidFill>
                  <a:srgbClr val="FF0000"/>
                </a:solidFill>
                <a:latin typeface="AR DARLING" pitchFamily="2" charset="0"/>
              </a:rPr>
              <a:t>NEWS</a:t>
            </a:r>
            <a:endParaRPr lang="en-US" sz="7200" dirty="0">
              <a:solidFill>
                <a:srgbClr val="FF0000"/>
              </a:solidFill>
              <a:latin typeface="AR DARLING" pitchFamily="2" charset="0"/>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412776"/>
            <a:ext cx="8136904"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6775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solidFill>
                  <a:srgbClr val="FF0000"/>
                </a:solidFill>
                <a:latin typeface="AR DARLING" pitchFamily="2" charset="0"/>
              </a:rPr>
              <a:t>NEWS</a:t>
            </a:r>
            <a:endParaRPr lang="en-US" sz="6000" dirty="0">
              <a:solidFill>
                <a:srgbClr val="FF0000"/>
              </a:solidFill>
              <a:latin typeface="AR DARLING" pitchFamily="2" charset="0"/>
            </a:endParaRPr>
          </a:p>
        </p:txBody>
      </p:sp>
      <p:sp>
        <p:nvSpPr>
          <p:cNvPr id="3" name="Content Placeholder 2"/>
          <p:cNvSpPr>
            <a:spLocks noGrp="1"/>
          </p:cNvSpPr>
          <p:nvPr>
            <p:ph idx="1"/>
          </p:nvPr>
        </p:nvSpPr>
        <p:spPr/>
        <p:txBody>
          <a:bodyPr>
            <a:normAutofit fontScale="40000" lnSpcReduction="20000"/>
          </a:bodyPr>
          <a:lstStyle/>
          <a:p>
            <a:pPr marL="0" indent="0">
              <a:buNone/>
            </a:pPr>
            <a:r>
              <a:rPr lang="en-US" sz="5800" b="1" dirty="0">
                <a:solidFill>
                  <a:srgbClr val="FF0000"/>
                </a:solidFill>
              </a:rPr>
              <a:t>Japanese Ethoxyquin barrier keeps Vietnamese shrimp outside</a:t>
            </a:r>
          </a:p>
          <a:p>
            <a:pPr marL="0" indent="0">
              <a:buNone/>
            </a:pPr>
            <a:r>
              <a:rPr lang="en-US" dirty="0">
                <a:solidFill>
                  <a:srgbClr val="002060"/>
                </a:solidFill>
              </a:rPr>
              <a:t>19-Sep-2012 </a:t>
            </a:r>
            <a:r>
              <a:rPr lang="en-US" dirty="0" err="1">
                <a:solidFill>
                  <a:srgbClr val="002060"/>
                </a:solidFill>
              </a:rPr>
              <a:t>Intellasia</a:t>
            </a:r>
            <a:r>
              <a:rPr lang="en-US" dirty="0">
                <a:solidFill>
                  <a:srgbClr val="002060"/>
                </a:solidFill>
              </a:rPr>
              <a:t> | </a:t>
            </a:r>
            <a:r>
              <a:rPr lang="en-US" dirty="0" err="1">
                <a:solidFill>
                  <a:srgbClr val="002060"/>
                </a:solidFill>
              </a:rPr>
              <a:t>vietnamnet</a:t>
            </a:r>
            <a:r>
              <a:rPr lang="en-US" dirty="0">
                <a:solidFill>
                  <a:srgbClr val="002060"/>
                </a:solidFill>
              </a:rPr>
              <a:t> | 7:01 AM  </a:t>
            </a:r>
          </a:p>
          <a:p>
            <a:endParaRPr lang="en-US" dirty="0"/>
          </a:p>
          <a:p>
            <a:r>
              <a:rPr lang="en-US" sz="5000" b="1" dirty="0">
                <a:solidFill>
                  <a:srgbClr val="002060"/>
                </a:solidFill>
              </a:rPr>
              <a:t>Vietnam now faces the risk of losing Japan as the biggest shrimp export market, because the importer requires very low Ethoxyquin content in shrimp products. </a:t>
            </a:r>
          </a:p>
          <a:p>
            <a:r>
              <a:rPr lang="en-US" sz="5000" b="1" dirty="0" smtClean="0">
                <a:solidFill>
                  <a:srgbClr val="002060"/>
                </a:solidFill>
              </a:rPr>
              <a:t>On </a:t>
            </a:r>
            <a:r>
              <a:rPr lang="en-US" sz="5000" b="1" dirty="0">
                <a:solidFill>
                  <a:srgbClr val="002060"/>
                </a:solidFill>
              </a:rPr>
              <a:t>August 31, Japanese competent agencies ordered to examine 100 percent of the consignments of shrimp products imported from Vietnam. The Ethoxyquin content must not be higher than 0.01 ppm, while the products which cannot satisfy the strict requirement must be refused. </a:t>
            </a:r>
          </a:p>
          <a:p>
            <a:r>
              <a:rPr lang="en-US" sz="5000" b="1" dirty="0">
                <a:solidFill>
                  <a:srgbClr val="002060"/>
                </a:solidFill>
              </a:rPr>
              <a:t>The Vietnam Association of Seafood Exporters and Producers (</a:t>
            </a:r>
            <a:r>
              <a:rPr lang="en-US" sz="5000" b="1" dirty="0" err="1">
                <a:solidFill>
                  <a:srgbClr val="002060"/>
                </a:solidFill>
              </a:rPr>
              <a:t>VASEP</a:t>
            </a:r>
            <a:r>
              <a:rPr lang="en-US" sz="5000" b="1" dirty="0">
                <a:solidFill>
                  <a:srgbClr val="002060"/>
                </a:solidFill>
              </a:rPr>
              <a:t>) said it is unreasonable to require such a low Ethoxyquin content. This is an antioxidant widely used in animal feed, while in most of the countries in the world, the allowed Ethoxyquin content levels are between 75 and 150 ppm. </a:t>
            </a:r>
          </a:p>
          <a:p>
            <a:endParaRPr lang="en-US" dirty="0"/>
          </a:p>
          <a:p>
            <a:endParaRPr lang="en-US" dirty="0"/>
          </a:p>
        </p:txBody>
      </p:sp>
    </p:spTree>
    <p:extLst>
      <p:ext uri="{BB962C8B-B14F-4D97-AF65-F5344CB8AC3E}">
        <p14:creationId xmlns:p14="http://schemas.microsoft.com/office/powerpoint/2010/main" val="1495370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fontScale="90000"/>
          </a:bodyPr>
          <a:lstStyle/>
          <a:p>
            <a:r>
              <a:rPr lang="en-US" dirty="0" smtClean="0"/>
              <a:t/>
            </a:r>
            <a:br>
              <a:rPr lang="en-US" dirty="0" smtClean="0"/>
            </a:br>
            <a:r>
              <a:rPr lang="en-US" b="1" dirty="0" smtClean="0">
                <a:solidFill>
                  <a:srgbClr val="002060"/>
                </a:solidFill>
              </a:rPr>
              <a:t>Ethoxyquin</a:t>
            </a:r>
            <a:br>
              <a:rPr lang="en-US" b="1" dirty="0" smtClean="0">
                <a:solidFill>
                  <a:srgbClr val="002060"/>
                </a:solidFill>
              </a:rPr>
            </a:br>
            <a:r>
              <a:rPr lang="en-US" sz="2200" dirty="0" smtClean="0"/>
              <a:t> </a:t>
            </a:r>
            <a:r>
              <a:rPr lang="en-US" sz="2200" dirty="0" smtClean="0">
                <a:solidFill>
                  <a:srgbClr val="0070C0"/>
                </a:solidFill>
              </a:rPr>
              <a:t>6-ethoxy-2,2,4-trimethyl-1,2-dihydroquinolin</a:t>
            </a:r>
            <a:r>
              <a:rPr lang="en-US" sz="2200" dirty="0">
                <a:solidFill>
                  <a:srgbClr val="0070C0"/>
                </a:solidFill>
              </a:rPr>
              <a:t/>
            </a:r>
            <a:br>
              <a:rPr lang="en-US" sz="2200" dirty="0">
                <a:solidFill>
                  <a:srgbClr val="0070C0"/>
                </a:solidFill>
              </a:rPr>
            </a:br>
            <a:endParaRPr lang="en-US" dirty="0">
              <a:solidFill>
                <a:srgbClr val="0070C0"/>
              </a:solidFill>
            </a:endParaRPr>
          </a:p>
        </p:txBody>
      </p:sp>
      <p:sp>
        <p:nvSpPr>
          <p:cNvPr id="3" name="Content Placeholder 2"/>
          <p:cNvSpPr>
            <a:spLocks noGrp="1"/>
          </p:cNvSpPr>
          <p:nvPr>
            <p:ph idx="1"/>
          </p:nvPr>
        </p:nvSpPr>
        <p:spPr>
          <a:xfrm>
            <a:off x="457200" y="1628800"/>
            <a:ext cx="8229600" cy="4680520"/>
          </a:xfrm>
          <a:solidFill>
            <a:schemeClr val="accent5">
              <a:lumMod val="20000"/>
              <a:lumOff val="80000"/>
            </a:schemeClr>
          </a:solidFill>
        </p:spPr>
        <p:txBody>
          <a:bodyPr>
            <a:noAutofit/>
          </a:bodyPr>
          <a:lstStyle/>
          <a:p>
            <a:endParaRPr lang="en-US" sz="1600" dirty="0"/>
          </a:p>
          <a:p>
            <a:r>
              <a:rPr lang="en-US" sz="1800" b="1" dirty="0" smtClean="0">
                <a:solidFill>
                  <a:schemeClr val="accent6">
                    <a:lumMod val="50000"/>
                  </a:schemeClr>
                </a:solidFill>
              </a:rPr>
              <a:t>Ethoxyquin </a:t>
            </a:r>
            <a:r>
              <a:rPr lang="en-US" sz="1800" b="1" dirty="0">
                <a:solidFill>
                  <a:schemeClr val="accent6">
                    <a:lumMod val="50000"/>
                  </a:schemeClr>
                </a:solidFill>
              </a:rPr>
              <a:t>is a quinoline-based antioxidant used as a food preservative (E324) and a pesticide (under commercial names such as "Stop-Scald"). It is commonly used as a preservative in pet foods to prevent the rancidification of fats. Ethoxyquin is also commonly used in spices to prevent color loss due to oxidation of the natural carotenoid pigments.[citation needed]</a:t>
            </a:r>
          </a:p>
          <a:p>
            <a:pPr marL="0" indent="0">
              <a:buNone/>
            </a:pPr>
            <a:endParaRPr lang="en-US" sz="1800" b="1" dirty="0">
              <a:solidFill>
                <a:schemeClr val="accent6">
                  <a:lumMod val="50000"/>
                </a:schemeClr>
              </a:solidFill>
            </a:endParaRPr>
          </a:p>
          <a:p>
            <a:r>
              <a:rPr lang="en-US" sz="1800" b="1" dirty="0">
                <a:solidFill>
                  <a:schemeClr val="accent6">
                    <a:lumMod val="50000"/>
                  </a:schemeClr>
                </a:solidFill>
              </a:rPr>
              <a:t>There has been some speculation that ethoxyquin in pet foods might be responsible for multiple health problems. To date, the U.S. Food and Drug Administration (FDA) has only found a verifiable connection between ethoxyquin and buildup of protoporphyrin IX in the liver, as well as elevations in liver-related enzymes in some animals, but there are no known health consequences from these effects.[2] In 1997, the Center for Veterinary Medicine has asked pet food manufacturers to voluntarily limit ethoxyquin levels to 75 ppm until further evidence is reported.[2] However, most pet foods that contain ethoxyquin have never exceeded this amount.[2]</a:t>
            </a:r>
          </a:p>
          <a:p>
            <a:pPr marL="0" indent="0">
              <a:buNone/>
            </a:pPr>
            <a:r>
              <a:rPr lang="en-US" sz="1800" b="1" dirty="0">
                <a:solidFill>
                  <a:schemeClr val="accent6">
                    <a:lumMod val="50000"/>
                  </a:schemeClr>
                </a:solidFill>
              </a:rPr>
              <a:t> </a:t>
            </a:r>
          </a:p>
        </p:txBody>
      </p:sp>
    </p:spTree>
    <p:extLst>
      <p:ext uri="{BB962C8B-B14F-4D97-AF65-F5344CB8AC3E}">
        <p14:creationId xmlns:p14="http://schemas.microsoft.com/office/powerpoint/2010/main" val="3910679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836712"/>
            <a:ext cx="8366806" cy="4886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6400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480720"/>
          </a:xfrm>
        </p:spPr>
        <p:txBody>
          <a:bodyPr>
            <a:normAutofit fontScale="25000" lnSpcReduction="20000"/>
          </a:bodyPr>
          <a:lstStyle/>
          <a:p>
            <a:r>
              <a:rPr lang="en-US" sz="4800" b="1" dirty="0"/>
              <a:t>ETHOXYQUIN AND OTHER ANTI-OXIDANTS</a:t>
            </a:r>
          </a:p>
          <a:p>
            <a:endParaRPr lang="en-US" sz="3600" dirty="0"/>
          </a:p>
          <a:p>
            <a:r>
              <a:rPr lang="en-US" sz="3600" dirty="0"/>
              <a:t>W. Jean </a:t>
            </a:r>
            <a:r>
              <a:rPr lang="en-US" sz="3600" dirty="0" err="1"/>
              <a:t>Dodds</a:t>
            </a:r>
            <a:r>
              <a:rPr lang="en-US" sz="3600" dirty="0"/>
              <a:t>, </a:t>
            </a:r>
            <a:r>
              <a:rPr lang="en-US" sz="3600" dirty="0" err="1"/>
              <a:t>DVM</a:t>
            </a:r>
            <a:endParaRPr lang="en-US" sz="3600" dirty="0"/>
          </a:p>
          <a:p>
            <a:endParaRPr lang="en-US" sz="3600" dirty="0"/>
          </a:p>
          <a:p>
            <a:r>
              <a:rPr lang="en-US" sz="3600" dirty="0" smtClean="0"/>
              <a:t>Anti-Oxidants</a:t>
            </a:r>
            <a:r>
              <a:rPr lang="en-US" sz="3600" dirty="0"/>
              <a:t>:</a:t>
            </a:r>
          </a:p>
          <a:p>
            <a:endParaRPr lang="en-US" sz="3600" dirty="0"/>
          </a:p>
          <a:p>
            <a:r>
              <a:rPr lang="en-US" sz="3600" dirty="0"/>
              <a:t>Anti-oxidants are added to pet foods to protect fats from rancidity.  Fat becomes rancid especially when exposed to air, heat and perhaps bacteria.  Fat breaks down in two steps.  Hydrolysis yields fatty acids that may improve the flavor up to a point (no more than 10%).  Oxidation of unsaturated fatty acids yields ketones and free fatty acids that are usually unpalatable and potentially injurious.  It takes as little as 0.05% of the fat to react with oxygen to produce rancidity.</a:t>
            </a:r>
          </a:p>
          <a:p>
            <a:endParaRPr lang="en-US" sz="3600" dirty="0"/>
          </a:p>
          <a:p>
            <a:r>
              <a:rPr lang="en-US" sz="3600" dirty="0"/>
              <a:t>All commercial pet foods are preserved by some means.  The dryness of dry pet foods provides a hostile environment for most bacteria, fungi and other potential disease causing organisms.  Canned products are sterilized by heat, while the metal barrier keeps out pathogens.  Frozen dog foods are popular in some countries because low temperatures stop many pathogens.  Preservatives include the anti-oxidants </a:t>
            </a:r>
            <a:r>
              <a:rPr lang="en-US" sz="3600" dirty="0" err="1"/>
              <a:t>BHT</a:t>
            </a:r>
            <a:r>
              <a:rPr lang="en-US" sz="3600" dirty="0"/>
              <a:t> , ethoxyquin, forms of vitamin E (</a:t>
            </a:r>
            <a:r>
              <a:rPr lang="en-US" sz="3600" dirty="0" err="1"/>
              <a:t>tocopherols</a:t>
            </a:r>
            <a:r>
              <a:rPr lang="en-US" sz="3600" dirty="0"/>
              <a:t>) and vitamin C.  Pet foods devoid of anti-oxidants added at the time of processing often contain ingredients (such as animal tallow and fish meal) that are preserved with anti-oxidants.</a:t>
            </a:r>
          </a:p>
          <a:p>
            <a:endParaRPr lang="en-US" sz="3600" dirty="0"/>
          </a:p>
          <a:p>
            <a:r>
              <a:rPr lang="en-US" sz="5600" b="1" dirty="0"/>
              <a:t>Ethoxyquin:</a:t>
            </a:r>
          </a:p>
          <a:p>
            <a:endParaRPr lang="en-US" sz="3600" dirty="0"/>
          </a:p>
          <a:p>
            <a:r>
              <a:rPr lang="en-US" sz="3600" dirty="0"/>
              <a:t>Many pet food manufacturers use ethoxyquin because of it's excellent anti-oxidant qualities, high stability and reputed safety.  However, an ongoing controversy surrounds issues related to its safety when repeatedly fed at permitted amounts in dog foods, particularly when fed to genetically susceptible breeds of inbred or closely </a:t>
            </a:r>
            <a:r>
              <a:rPr lang="en-US" sz="3600" dirty="0" err="1"/>
              <a:t>linebred</a:t>
            </a:r>
            <a:r>
              <a:rPr lang="en-US" sz="3600" dirty="0"/>
              <a:t> dogs.  Toy breeds may be particularly at risk because they ingest proportionately more food and preservative for their size in order to sustain their energy needs.</a:t>
            </a:r>
          </a:p>
          <a:p>
            <a:endParaRPr lang="en-US" sz="3600" dirty="0"/>
          </a:p>
          <a:p>
            <a:r>
              <a:rPr lang="en-US" sz="3600" dirty="0"/>
              <a:t>For human consumption, ethoxyquin is permitted in certain spices to prevent loss of color.  Ethoxyquin is permitted in pet foods, fats and oils at levels not exceeding 0.915% in the finished product (e.g. 0.015% as fed basis).  It is readily absorbed, metabolized and excreted in urine and feces, with residual levels in liver, gastrointestinal tract and adipose liver.</a:t>
            </a:r>
          </a:p>
          <a:p>
            <a:endParaRPr lang="en-US" sz="3600" dirty="0"/>
          </a:p>
          <a:p>
            <a:r>
              <a:rPr lang="en-US" sz="3600" dirty="0"/>
              <a:t>Ethoxyquin is assigned a toxicity rating of 3 or "moderately toxic", indicating the probable oral lethal human dose is 0.5-5 g/kg, 3- to 33-times the maximum allowed in pet foods.  This toxicity rating is slightly greater than ratings for tetracycline and penicillin, lower than for aspirin and caffeine.  Susceptibility of laboratory animals to anti-oxidant toxicity increases with the nutritional stress of variable dietary constituents.  Increased dietary fat, for example, increases susceptibility to toxicity of ethoxyquin fed to chickens and </a:t>
            </a:r>
            <a:r>
              <a:rPr lang="en-US" sz="3600" dirty="0" err="1"/>
              <a:t>BHT</a:t>
            </a:r>
            <a:r>
              <a:rPr lang="en-US" sz="3600" dirty="0"/>
              <a:t> (as well as DDT) fed to rats.  The response in chickens to increased dietary fat appeared to be due to the resultant lowered protein.  Chickens fed 17 vs. 23% protein showed increased susceptibility to ethoxyquin toxicity.  </a:t>
            </a:r>
            <a:r>
              <a:rPr lang="en-US" sz="3600" dirty="0" err="1"/>
              <a:t>Ethoxquin</a:t>
            </a:r>
            <a:r>
              <a:rPr lang="en-US" sz="3600" dirty="0"/>
              <a:t> levels fed to chickens were, however, almost 17 times the maximum allowable level for pet foods.</a:t>
            </a:r>
          </a:p>
          <a:p>
            <a:endParaRPr lang="en-US" sz="3600" dirty="0"/>
          </a:p>
          <a:p>
            <a:r>
              <a:rPr lang="en-US" sz="3600" dirty="0"/>
              <a:t>In laboratory animals, </a:t>
            </a:r>
            <a:r>
              <a:rPr lang="en-US" sz="3600" dirty="0" err="1"/>
              <a:t>ethoxquin</a:t>
            </a:r>
            <a:r>
              <a:rPr lang="en-US" sz="3600" dirty="0"/>
              <a:t> increased hepatic vitamin A levels 2 to 5 fold, and at levels 3 times that found in pet foods, increased blood vitamin E levels 2 fold.  These data suggest that ethoxyquin assumes some in vivo anti-oxidant activities and thus spares natural anti-oxidants such as vitamin E.</a:t>
            </a:r>
          </a:p>
          <a:p>
            <a:endParaRPr lang="en-US" sz="3600" dirty="0"/>
          </a:p>
          <a:p>
            <a:r>
              <a:rPr lang="en-US" sz="3600" dirty="0"/>
              <a:t>Since the late 1980's, the incidence of chronic disorders in purebred dogs appears to have increased.  These disorders include dysfunction of liver, kidney and thyroid, reproductive problems, autoimmune diseases and other immune dysfunction, birth defects in pups, increased stillbirths and neonatal mortalities, </a:t>
            </a:r>
            <a:r>
              <a:rPr lang="en-US" sz="3600" dirty="0" err="1"/>
              <a:t>neoplasia</a:t>
            </a:r>
            <a:r>
              <a:rPr lang="en-US" sz="3600" dirty="0"/>
              <a:t>, allergies and problems with skin and coat condition.  Most concerns have focused on inbred or closely </a:t>
            </a:r>
            <a:r>
              <a:rPr lang="en-US" sz="3600" dirty="0" err="1"/>
              <a:t>linebred</a:t>
            </a:r>
            <a:r>
              <a:rPr lang="en-US" sz="3600" dirty="0"/>
              <a:t> dog families.</a:t>
            </a:r>
          </a:p>
          <a:p>
            <a:endParaRPr lang="en-US" sz="3600" dirty="0"/>
          </a:p>
          <a:p>
            <a:r>
              <a:rPr lang="en-US" sz="3600" dirty="0"/>
              <a:t>Suspicions about the safety of ethoxyquin and any association with these disorders would be difficult to corroborate because the affected animals may have received drugs or other medications to treat their symptoms and other diseases may be present.  Furthermore, ethoxyquin has been used in some animal feeds since 1959, some years before the controversy arose.  Nevertheless, the additive or cumulative effects of several environmental insults, could explain the increasing frequency of debilitating illnesses in these dogs.  Cumulative effects of metabolites and their interactions may place inbred or closely </a:t>
            </a:r>
            <a:r>
              <a:rPr lang="en-US" sz="3600" dirty="0" err="1"/>
              <a:t>linebred</a:t>
            </a:r>
            <a:r>
              <a:rPr lang="en-US" sz="3600" dirty="0"/>
              <a:t> dogs exposed to other inducing agents at significantly increased risk.  The Food and Drug Administration of the USA Center for Veterinary Medicine states, however, that there is insufficient scientific evidence to show that ethoxyquin is unsafe when used at approved levels or to warrant action against its use in pet foods.  Future studies incorporating modern toxicological techniques, appropriate medical and epidemiological assessment of cases and consideration of multifactorial interactions in inbred or closely </a:t>
            </a:r>
            <a:r>
              <a:rPr lang="en-US" sz="3600" dirty="0" err="1"/>
              <a:t>linebred</a:t>
            </a:r>
            <a:r>
              <a:rPr lang="en-US" sz="3600" dirty="0"/>
              <a:t> dogs, should help to clarify the issue.  Indeed, for the majority of dogs, health risks from the ingestion of inadequately preserved rancid fats might be more harmful than risks from the potential adverse effects of ethoxyquin. </a:t>
            </a:r>
          </a:p>
          <a:p>
            <a:endParaRPr lang="en-US" sz="3600" dirty="0"/>
          </a:p>
          <a:p>
            <a:endParaRPr lang="en-US" dirty="0"/>
          </a:p>
        </p:txBody>
      </p:sp>
    </p:spTree>
    <p:extLst>
      <p:ext uri="{BB962C8B-B14F-4D97-AF65-F5344CB8AC3E}">
        <p14:creationId xmlns:p14="http://schemas.microsoft.com/office/powerpoint/2010/main" val="54981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4318"/>
            <a:ext cx="9121405" cy="6912318"/>
          </a:xfrm>
          <a:prstGeom prst="rect">
            <a:avLst/>
          </a:prstGeom>
          <a:solidFill>
            <a:schemeClr val="accent4">
              <a:lumMod val="20000"/>
              <a:lumOff val="80000"/>
            </a:schemeClr>
          </a:solidFill>
          <a:ln>
            <a:noFill/>
          </a:ln>
          <a:effectLst/>
        </p:spPr>
      </p:pic>
    </p:spTree>
    <p:extLst>
      <p:ext uri="{BB962C8B-B14F-4D97-AF65-F5344CB8AC3E}">
        <p14:creationId xmlns:p14="http://schemas.microsoft.com/office/powerpoint/2010/main" val="715551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1160</Words>
  <Application>Microsoft Office PowerPoint</Application>
  <PresentationFormat>On-screen Show (4:3)</PresentationFormat>
  <Paragraphs>48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ETHOXYQUIN</vt:lpstr>
      <vt:lpstr>E MAIL RECEIVED ON 17/08/2012</vt:lpstr>
      <vt:lpstr>NEWS FROM INDIA</vt:lpstr>
      <vt:lpstr>NEWS</vt:lpstr>
      <vt:lpstr>NEWS</vt:lpstr>
      <vt:lpstr> Ethoxyquin  6-ethoxy-2,2,4-trimethyl-1,2-dihydroquinolin </vt:lpstr>
      <vt:lpstr>PowerPoint Presentation</vt:lpstr>
      <vt:lpstr>PowerPoint Presentation</vt:lpstr>
      <vt:lpstr>PowerPoint Presentation</vt:lpstr>
      <vt:lpstr>E mail Received from Gold Coin on 21/09/2012</vt:lpstr>
      <vt:lpstr>E Mail Received on 25/09/2012</vt:lpstr>
      <vt:lpstr>Management of ETHOXYQUIN  in Shrimp Farming</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11</cp:revision>
  <dcterms:created xsi:type="dcterms:W3CDTF">2012-10-14T19:39:51Z</dcterms:created>
  <dcterms:modified xsi:type="dcterms:W3CDTF">2012-10-16T17:13:24Z</dcterms:modified>
</cp:coreProperties>
</file>