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7" r:id="rId3"/>
    <p:sldId id="276" r:id="rId4"/>
    <p:sldId id="289" r:id="rId5"/>
    <p:sldId id="275" r:id="rId6"/>
    <p:sldId id="274" r:id="rId7"/>
    <p:sldId id="290" r:id="rId8"/>
    <p:sldId id="302" r:id="rId9"/>
    <p:sldId id="304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7" r:id="rId19"/>
    <p:sldId id="291" r:id="rId20"/>
    <p:sldId id="292" r:id="rId21"/>
    <p:sldId id="294" r:id="rId22"/>
    <p:sldId id="295" r:id="rId23"/>
    <p:sldId id="297" r:id="rId24"/>
    <p:sldId id="299" r:id="rId25"/>
    <p:sldId id="300" r:id="rId2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A38B3-7287-4E98-89A9-9E51A44876ED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DA266-DBDA-4FCC-84E5-BA1E059B2F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6E3AD-8335-4A83-89E5-352F54A667BF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3461A-85A1-4890-BD38-31F8D1710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0B8-C825-4853-BCDA-D3F7207339B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91C4-D6F0-4A1A-84E9-183B50478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0B8-C825-4853-BCDA-D3F7207339B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91C4-D6F0-4A1A-84E9-183B50478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0B8-C825-4853-BCDA-D3F7207339B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91C4-D6F0-4A1A-84E9-183B50478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0B8-C825-4853-BCDA-D3F7207339B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91C4-D6F0-4A1A-84E9-183B50478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0B8-C825-4853-BCDA-D3F7207339B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91C4-D6F0-4A1A-84E9-183B50478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0B8-C825-4853-BCDA-D3F7207339B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91C4-D6F0-4A1A-84E9-183B50478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0B8-C825-4853-BCDA-D3F7207339B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91C4-D6F0-4A1A-84E9-183B50478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0B8-C825-4853-BCDA-D3F7207339B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91C4-D6F0-4A1A-84E9-183B50478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0B8-C825-4853-BCDA-D3F7207339B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91C4-D6F0-4A1A-84E9-183B50478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0B8-C825-4853-BCDA-D3F7207339B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91C4-D6F0-4A1A-84E9-183B50478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0B8-C825-4853-BCDA-D3F7207339B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91C4-D6F0-4A1A-84E9-183B50478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050B8-C825-4853-BCDA-D3F7207339B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D91C4-D6F0-4A1A-84E9-183B50478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54864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Berlin Sans FB Demi" pitchFamily="34" charset="0"/>
              </a:rPr>
              <a:t>SUITABLE MANAGEMENT </a:t>
            </a:r>
            <a:r>
              <a:rPr lang="en-US" b="1" dirty="0" smtClean="0">
                <a:solidFill>
                  <a:srgbClr val="FF0000"/>
                </a:solidFill>
                <a:latin typeface="Berlin Sans FB Demi" pitchFamily="34" charset="0"/>
              </a:rPr>
              <a:t>PRACTICES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Berlin Sans FB Demi" pitchFamily="34" charset="0"/>
              </a:rPr>
              <a:t/>
            </a:r>
            <a:b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Berlin Sans FB Demi" pitchFamily="34" charset="0"/>
              </a:rPr>
            </a:b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Berlin Sans FB Demi" pitchFamily="34" charset="0"/>
              </a:rPr>
              <a:t/>
            </a:r>
            <a:b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Berlin Sans FB Demi" pitchFamily="34" charset="0"/>
              </a:rPr>
            </a:br>
            <a:r>
              <a:rPr lang="en-US" sz="3200" b="1" dirty="0" smtClean="0">
                <a:solidFill>
                  <a:schemeClr val="accent6"/>
                </a:solidFill>
                <a:latin typeface="Berlin Sans FB Demi" pitchFamily="34" charset="0"/>
              </a:rPr>
              <a:t>FOR</a:t>
            </a:r>
            <a:br>
              <a:rPr lang="en-US" sz="3200" b="1" dirty="0" smtClean="0">
                <a:solidFill>
                  <a:schemeClr val="accent6"/>
                </a:solidFill>
                <a:latin typeface="Berlin Sans FB Demi" pitchFamily="34" charset="0"/>
              </a:rPr>
            </a:br>
            <a:r>
              <a:rPr lang="en-US" sz="3200" b="1" dirty="0" smtClean="0">
                <a:solidFill>
                  <a:schemeClr val="accent6"/>
                </a:solidFill>
                <a:latin typeface="Berlin Sans FB Demi" pitchFamily="34" charset="0"/>
              </a:rPr>
              <a:t/>
            </a:r>
            <a:br>
              <a:rPr lang="en-US" sz="3200" b="1" dirty="0" smtClean="0">
                <a:solidFill>
                  <a:schemeClr val="accent6"/>
                </a:solidFill>
                <a:latin typeface="Berlin Sans FB Demi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Berlin Sans FB Demi" pitchFamily="34" charset="0"/>
              </a:rPr>
              <a:t> SUSTAINABLE </a:t>
            </a:r>
            <a:br>
              <a:rPr lang="en-US" b="1" dirty="0" smtClean="0">
                <a:solidFill>
                  <a:srgbClr val="C00000"/>
                </a:solidFill>
                <a:latin typeface="Berlin Sans FB Demi" pitchFamily="34" charset="0"/>
              </a:rPr>
            </a:br>
            <a:r>
              <a:rPr lang="en-US" sz="6000" b="1" dirty="0" smtClean="0">
                <a:solidFill>
                  <a:srgbClr val="C00000"/>
                </a:solidFill>
                <a:latin typeface="Berlin Sans FB Demi" pitchFamily="34" charset="0"/>
              </a:rPr>
              <a:t>SHRIMP FARMING</a:t>
            </a:r>
            <a:br>
              <a:rPr lang="en-US" sz="6000" b="1" dirty="0" smtClean="0">
                <a:solidFill>
                  <a:srgbClr val="C00000"/>
                </a:solidFill>
                <a:latin typeface="Berlin Sans FB Demi" pitchFamily="34" charset="0"/>
              </a:rPr>
            </a:br>
            <a:endParaRPr lang="en-US" sz="6000" b="1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POND PREPARATION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Dry Period Should be at least 2 Months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Sludge Should Be Removed from the Pond Bottom after Drying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Pond Dykes should be repaired to maintain minimum of 1 m water depth.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 Inlet and Out Let Structures to be repaired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Bottom to be Ploughed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According to the pH, lime or dolomite to be applied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Necessary Equipments to be organized e.g.: Tray Bridge, Paddle Wheel Aerators, Feed Trays etc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Bio Security Measures to be implemented e.g.: Bird Netting, Crab Fencing etc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660066"/>
                </a:solidFill>
              </a:rPr>
              <a:t>BIO SECURITY MEASURES</a:t>
            </a:r>
            <a:endParaRPr lang="en-US" sz="5400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Fencing around the Farm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Gate at the entrance of the Farm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Foot Bath at the Farm Gate for disinfection of Vehicles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Foot Bath for workers before entering ponds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Removal of Crabs and Crab Fencing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Bird Netting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Obtaining the Approval from NAQDA officer with the concurrence of the relevant Farming Society is a must before water filling.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WATER FILLING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Use Filter Bag to Pump the water from the Natural Water Body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Fill the Water in to the Reservoir Tank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Disinfect the water in the Reservoir Tank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Pump the Water to the Grow out pond from the reservoir Tank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Use necessary fertilizer to maintain the algal bloom in the Pond before stocking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Monitor Water Quality for Ammonia, pH, Salinity etc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POST LARVAE SELECTION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Selection of Good Quality Post Larvae is very important for Successful Prawn Farming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Select a Prawn Hatchery with good management practices to buy Post larvae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Check the sample of post larvae from the Hatchery Tank in a reputed laboratory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Post Larvae should be checked for Quality Standards and PCR tests should be carried out to detect any virus infections such as WSSV and MBV etc.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above laboratory report should be submitted to obtain the Post Larvae Stocking Bills from NAQDA.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Post Larvae Stocking Bills issued by NAQDA should be produced to the hatchery to release the PLs to the particular Prawn Farm 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salinity and pH reading should be informed to the Hatchery for acclimatization of the PLs in the Hatchery.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Good quality and disease free PL 15 to PL 20 can be stocked in the Ponds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POST LARVAE TRANSPORT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PL transportation should be done during the low temperature period of the day – Before 8 am or after 4 pm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Direct sunlight should not fall in to the Post Larvae during transport.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Pls</a:t>
            </a:r>
            <a:r>
              <a:rPr lang="en-US" b="1" dirty="0" smtClean="0">
                <a:solidFill>
                  <a:srgbClr val="002060"/>
                </a:solidFill>
              </a:rPr>
              <a:t> should not be transported in Air tight lorries as at may increase the temperature inside the cabin of the Lorry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During the high temperature periods, ice should be used in a proper way to maintain suitable temperature in the PL Bags.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POST LARVAE STOCKING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bg2">
              <a:lumMod val="9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Stocking of the Open System without aeration should be around 4 – 6 </a:t>
            </a:r>
            <a:r>
              <a:rPr lang="en-US" b="1" dirty="0" err="1" smtClean="0">
                <a:solidFill>
                  <a:srgbClr val="FF0000"/>
                </a:solidFill>
              </a:rPr>
              <a:t>Pls</a:t>
            </a:r>
            <a:r>
              <a:rPr lang="en-US" b="1" dirty="0" smtClean="0">
                <a:solidFill>
                  <a:srgbClr val="FF0000"/>
                </a:solidFill>
              </a:rPr>
              <a:t> per Sq M ---- </a:t>
            </a:r>
            <a:r>
              <a:rPr lang="en-US" sz="4600" b="1" dirty="0" smtClean="0">
                <a:solidFill>
                  <a:srgbClr val="FF0000"/>
                </a:solidFill>
              </a:rPr>
              <a:t>? Is it Profitable 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Open System Farms with Aeration can be stocked 15 per Sq M ---- ? Not Suitable for Sustainable Shrimp Farming</a:t>
            </a:r>
            <a:endParaRPr lang="en-US" sz="46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Semi Closed and Closed System farms can be stocked with 15 to 25 </a:t>
            </a:r>
            <a:r>
              <a:rPr lang="en-US" b="1" dirty="0" err="1" smtClean="0">
                <a:solidFill>
                  <a:srgbClr val="002060"/>
                </a:solidFill>
              </a:rPr>
              <a:t>Pls</a:t>
            </a:r>
            <a:r>
              <a:rPr lang="en-US" b="1" dirty="0" smtClean="0">
                <a:solidFill>
                  <a:srgbClr val="002060"/>
                </a:solidFill>
              </a:rPr>
              <a:t> per Sq 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Nursery ponds can be stocked with higher densities, but the Juveniles should be transferred between 30 to 45 days to the Grow out ponds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Post Larvae can be stocked in the morning or evening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If any difference in water quality parameters in the pond and inside PLs bag, the acclimatization should be done prior stocking 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FEED MANAGEMENT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Farmers should use the Prawn Feed Approved by the Department of Animal Production and Health of Sri Lanka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Feeding of the Prawns depends on various factors such as temperature, rain fall, molt etc.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Feeding tray should be carefully monitored to evaluate the feed requirement of the pond for the particular day – Do not depend the feeding guide only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Feed should be stored in the farm in proper manner.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Prawn Feed cost is around 55 – 65 % of the total production cost. – So The Feed Management is very important in Shrimp Farming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POND WATER AND PRAWN HEALTH MANAGEMENT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4876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Maintaining good water quality in the ponds will induce the good growth and minimize the risk for the diseases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Higher percentage of water exchanges will harm the environment and increase the cost of production.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better way is to use Probiotics to maintain the water quality.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Probiotics will prevent the growth of harmful bacteria in the ponds and improves the pond bottom conditions.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Monitoring the weight and health of the Prawns weekly for any abnormalities and seek technical advice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Record Keeping     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WATER MANAGEMENT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 water quality parameters should be monitored regularly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Vibrio Bacterial Monitoring should be done once in two weeks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Maintain all the quality monitoring information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Take remedial action according to the technical advice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WATER QUALITY MONITORING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87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452"/>
                <a:gridCol w="3647833"/>
                <a:gridCol w="2351314"/>
              </a:tblGrid>
              <a:tr h="631371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PARAMETERS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MONITORING TIME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SUITABLE RANGE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pH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Morning  7.00 am to 8.00 am</a:t>
                      </a:r>
                    </a:p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Evening  4.00 pm to 5.00 pm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7.5 – 8.5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Salinity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Weekly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10 – 30 </a:t>
                      </a:r>
                      <a:r>
                        <a:rPr lang="en-US" sz="2000" b="1" dirty="0" err="1" smtClean="0">
                          <a:solidFill>
                            <a:srgbClr val="660066"/>
                          </a:solidFill>
                        </a:rPr>
                        <a:t>ppt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Alkalinity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Weekly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Above</a:t>
                      </a:r>
                      <a:r>
                        <a:rPr lang="en-US" sz="2000" b="1" baseline="0" dirty="0" smtClean="0">
                          <a:solidFill>
                            <a:srgbClr val="660066"/>
                          </a:solidFill>
                        </a:rPr>
                        <a:t> 80 </a:t>
                      </a:r>
                      <a:r>
                        <a:rPr lang="en-US" sz="2000" b="1" baseline="0" dirty="0" err="1" smtClean="0">
                          <a:solidFill>
                            <a:srgbClr val="660066"/>
                          </a:solidFill>
                        </a:rPr>
                        <a:t>ppm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660066"/>
                          </a:solidFill>
                        </a:rPr>
                        <a:t>Secchi</a:t>
                      </a:r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 Disc Reading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11.00</a:t>
                      </a:r>
                      <a:r>
                        <a:rPr lang="en-US" sz="2000" b="1" baseline="0" dirty="0" smtClean="0">
                          <a:solidFill>
                            <a:srgbClr val="660066"/>
                          </a:solidFill>
                        </a:rPr>
                        <a:t> am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30 – 40 cm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Ammonia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Weekly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Below</a:t>
                      </a:r>
                      <a:r>
                        <a:rPr lang="en-US" sz="2000" b="1" baseline="0" dirty="0" smtClean="0">
                          <a:solidFill>
                            <a:srgbClr val="660066"/>
                          </a:solidFill>
                        </a:rPr>
                        <a:t> 0.1 </a:t>
                      </a:r>
                      <a:r>
                        <a:rPr lang="en-US" sz="2000" b="1" baseline="0" dirty="0" err="1" smtClean="0">
                          <a:solidFill>
                            <a:srgbClr val="660066"/>
                          </a:solidFill>
                        </a:rPr>
                        <a:t>ppm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Dissolved Oxygen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Any time of the Day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60066"/>
                          </a:solidFill>
                        </a:rPr>
                        <a:t>Above 4.0 </a:t>
                      </a:r>
                      <a:r>
                        <a:rPr lang="en-US" sz="2000" b="1" dirty="0" err="1" smtClean="0">
                          <a:solidFill>
                            <a:srgbClr val="660066"/>
                          </a:solidFill>
                        </a:rPr>
                        <a:t>ppm</a:t>
                      </a:r>
                      <a:endParaRPr lang="en-US" sz="20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PRAWN FARMING SYSTEMS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OPEN SYSTEM</a:t>
            </a:r>
          </a:p>
          <a:p>
            <a:pPr algn="ctr">
              <a:buNone/>
            </a:pPr>
            <a:endParaRPr lang="en-US" sz="4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SEMI CLOSED SYSTEM</a:t>
            </a:r>
          </a:p>
          <a:p>
            <a:pPr algn="ctr">
              <a:buNone/>
            </a:pPr>
            <a:endParaRPr lang="en-US" sz="4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CLOSED SYSTEM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DISEASES REPORTING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If any occurrence of disease like WSSV please report to the relevant  Farm Society and NAQDA Officer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 Raise a RED FLAG to alert the other farmers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Stop Water Exchanges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Prevent the release of water to the natural water body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Inform the adjoining farms in the area.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SEDIMENTATION TANK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Sedimentation tank is a must in a prawn farm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Small Farms can use common sedimentation tank constructed in their area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Sedimentation Tank capacity should be 10% of the total Pond Volume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Depth should be 1.0 m deeper than the grow out ponds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Clams or other filter feeders can be grown to purify the drainage water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Fishing should  not be allowed in the sedimentation Tank during the culture period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HARVEST AND POST HARVEST HANDLING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Pond Harvest should be planned after considering the Market Factors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High quality of the shrimps will fetch the higher prices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Big Size shrimps also fetch higher Prices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Shrimps should be killed in the ice water to maintain the high quality 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If the head of the shrimp is not good, it has to be removed before exports – We loose the money for the head – around 35 to 38%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If the shell or tail is damaged, shell and tail will have to be removed in addition to head. – We loose 50 %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7030A0"/>
                </a:solidFill>
              </a:rPr>
              <a:t>Shrimp Farms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 with 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Best Managements Practices will Produce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High Quality Large Shrimps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C00000"/>
                </a:solidFill>
              </a:rPr>
              <a:t>High Quality Large Shrimps will fetch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Better Prices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dirty="0" smtClean="0"/>
              <a:t>– </a:t>
            </a:r>
            <a:r>
              <a:rPr lang="en-US" b="1" dirty="0" smtClean="0">
                <a:solidFill>
                  <a:srgbClr val="FF0000"/>
                </a:solidFill>
              </a:rPr>
              <a:t>BETTER PROFITS-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SHRIMP FARMS</a:t>
            </a:r>
            <a:br>
              <a:rPr lang="en-US" sz="5400" b="1" dirty="0" smtClean="0">
                <a:solidFill>
                  <a:srgbClr val="002060"/>
                </a:solidFill>
              </a:rPr>
            </a:br>
            <a:r>
              <a:rPr lang="en-US" sz="5400" b="1" dirty="0" smtClean="0"/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WITH</a:t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BEST MANAGEMENT PRACTICES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MEANS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b="1" dirty="0" smtClean="0">
                <a:solidFill>
                  <a:srgbClr val="FF0000"/>
                </a:solidFill>
              </a:rPr>
              <a:t>BETTER PROFITS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728" y="914400"/>
            <a:ext cx="769854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OPEN SYSTEM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Water taken from Water Source Directly to the Culture Ponds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Aeration or without aeration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No Disinfection Facilities before stocking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No Probiotic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No Bio Security Measures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No Technician or Technical Advisors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SUSTAINABLE SHRIMP FARMING</a:t>
            </a:r>
            <a:br>
              <a:rPr lang="en-US" b="1" dirty="0" smtClean="0">
                <a:solidFill>
                  <a:srgbClr val="008000"/>
                </a:solidFill>
              </a:rPr>
            </a:br>
            <a:r>
              <a:rPr lang="en-US" b="1" dirty="0" smtClean="0">
                <a:solidFill>
                  <a:srgbClr val="008000"/>
                </a:solidFill>
              </a:rPr>
              <a:t>IN THE</a:t>
            </a:r>
            <a:br>
              <a:rPr lang="en-US" b="1" dirty="0" smtClean="0">
                <a:solidFill>
                  <a:srgbClr val="008000"/>
                </a:solidFill>
              </a:rPr>
            </a:br>
            <a:r>
              <a:rPr lang="en-US" b="1" dirty="0" smtClean="0">
                <a:solidFill>
                  <a:srgbClr val="008000"/>
                </a:solidFill>
              </a:rPr>
              <a:t>EASTERN PROVINCE 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352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OPEN SYSTEM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PRAWN FARMING 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rgbClr val="FF0000"/>
                </a:solidFill>
              </a:rPr>
              <a:t>NOT RECCOMENDED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SEMI CLOSED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Water Taken from the Water Source to the Storage Tank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Disinfection is done before using to the Grow Out Ponds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Limited release of water to the Natural Water Body.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Less Water Usage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Aeration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Probiotic Usage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Bio Security measures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Sedimentation Pond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Laboratory equipments available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Technical Advisor or Technician 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CLOSED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Water Taken from the Water Source to the Storage Tank at the inception only.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Disinfection is done before using to the Grow Out Ponds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No release of water to the Natural Water Body during the culture period.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Aeration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Probiotic Usage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Bio Security measures such as Bird Netting, Crab Fencing etc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Drainage Water is sent through Sedimentation Pond and reused again.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Technical Advisor or Technician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Laboratory Facilities </a:t>
            </a:r>
          </a:p>
          <a:p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SUSTAINABLE SHRIMP FARMING</a:t>
            </a:r>
            <a:br>
              <a:rPr lang="en-US" b="1" dirty="0" smtClean="0">
                <a:solidFill>
                  <a:srgbClr val="660066"/>
                </a:solidFill>
              </a:rPr>
            </a:br>
            <a:r>
              <a:rPr lang="en-US" b="1" dirty="0" smtClean="0">
                <a:solidFill>
                  <a:srgbClr val="660066"/>
                </a:solidFill>
              </a:rPr>
              <a:t>IN THE</a:t>
            </a:r>
            <a:br>
              <a:rPr lang="en-US" b="1" dirty="0" smtClean="0">
                <a:solidFill>
                  <a:srgbClr val="660066"/>
                </a:solidFill>
              </a:rPr>
            </a:br>
            <a:r>
              <a:rPr lang="en-US" b="1" dirty="0" smtClean="0">
                <a:solidFill>
                  <a:srgbClr val="660066"/>
                </a:solidFill>
              </a:rPr>
              <a:t>EASTERN PROVINCE 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352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rgbClr val="008000"/>
                </a:solidFill>
              </a:rPr>
              <a:t>SEMI CLOSED &amp; CLOSED SYSTEMS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PRAWN FARMING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rgbClr val="008000"/>
                </a:solidFill>
              </a:rPr>
              <a:t>RECCOMENDED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660066"/>
                </a:solidFill>
              </a:rPr>
              <a:t>MODEL PRAWN FARM</a:t>
            </a:r>
            <a:endParaRPr lang="en-US" sz="6000" b="1" dirty="0">
              <a:solidFill>
                <a:srgbClr val="660066"/>
              </a:solidFill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71094"/>
            <a:ext cx="8153400" cy="394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CROSS SECTION OF THE PRAWN FARM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09800"/>
            <a:ext cx="8077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1272</Words>
  <Application>Microsoft Office PowerPoint</Application>
  <PresentationFormat>On-screen Show (4:3)</PresentationFormat>
  <Paragraphs>159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SUITABLE MANAGEMENT PRACTICES   FOR   SUSTAINABLE  SHRIMP FARMING </vt:lpstr>
      <vt:lpstr>PRAWN FARMING SYSTEMS</vt:lpstr>
      <vt:lpstr>OPEN SYSTEM</vt:lpstr>
      <vt:lpstr>SUSTAINABLE SHRIMP FARMING IN THE EASTERN PROVINCE </vt:lpstr>
      <vt:lpstr>SEMI CLOSED SYSTEM</vt:lpstr>
      <vt:lpstr>CLOSED SYSTEM</vt:lpstr>
      <vt:lpstr>SUSTAINABLE SHRIMP FARMING IN THE EASTERN PROVINCE </vt:lpstr>
      <vt:lpstr>MODEL PRAWN FARM</vt:lpstr>
      <vt:lpstr>CROSS SECTION OF THE PRAWN FARM</vt:lpstr>
      <vt:lpstr>POND PREPARATION</vt:lpstr>
      <vt:lpstr>BIO SECURITY MEASURES</vt:lpstr>
      <vt:lpstr>WATER FILLING</vt:lpstr>
      <vt:lpstr>POST LARVAE SELECTION</vt:lpstr>
      <vt:lpstr>POST LARVAE TRANSPORT</vt:lpstr>
      <vt:lpstr>POST LARVAE STOCKING </vt:lpstr>
      <vt:lpstr>FEED MANAGEMENT</vt:lpstr>
      <vt:lpstr>POND WATER AND PRAWN HEALTH MANAGEMENT</vt:lpstr>
      <vt:lpstr>WATER MANAGEMENT</vt:lpstr>
      <vt:lpstr>WATER QUALITY MONITORING</vt:lpstr>
      <vt:lpstr>DISEASES REPORTING</vt:lpstr>
      <vt:lpstr>SEDIMENTATION TANK</vt:lpstr>
      <vt:lpstr>HARVEST AND POST HARVEST HANDLING</vt:lpstr>
      <vt:lpstr> Shrimp Farms  with  Best Managements Practices will Produce High Quality Large Shrimps  High Quality Large Shrimps will fetch Better Prices  – BETTER PROFITS-   </vt:lpstr>
      <vt:lpstr>SHRIMP FARMS  WITH   BEST MANAGEMENT PRACTICES   MEANS  BETTER PROFITS</vt:lpstr>
      <vt:lpstr>Slide 25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43</cp:revision>
  <dcterms:created xsi:type="dcterms:W3CDTF">2011-08-27T08:25:01Z</dcterms:created>
  <dcterms:modified xsi:type="dcterms:W3CDTF">2011-09-01T17:03:44Z</dcterms:modified>
</cp:coreProperties>
</file>