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0" r:id="rId1"/>
  </p:sldMasterIdLst>
  <p:notesMasterIdLst>
    <p:notesMasterId r:id="rId66"/>
  </p:notesMasterIdLst>
  <p:sldIdLst>
    <p:sldId id="409" r:id="rId2"/>
    <p:sldId id="362" r:id="rId3"/>
    <p:sldId id="416" r:id="rId4"/>
    <p:sldId id="390" r:id="rId5"/>
    <p:sldId id="413" r:id="rId6"/>
    <p:sldId id="417" r:id="rId7"/>
    <p:sldId id="419" r:id="rId8"/>
    <p:sldId id="428" r:id="rId9"/>
    <p:sldId id="466" r:id="rId10"/>
    <p:sldId id="473" r:id="rId11"/>
    <p:sldId id="471" r:id="rId12"/>
    <p:sldId id="481" r:id="rId13"/>
    <p:sldId id="474" r:id="rId14"/>
    <p:sldId id="467" r:id="rId15"/>
    <p:sldId id="472" r:id="rId16"/>
    <p:sldId id="482" r:id="rId17"/>
    <p:sldId id="475" r:id="rId18"/>
    <p:sldId id="468" r:id="rId19"/>
    <p:sldId id="476" r:id="rId20"/>
    <p:sldId id="483" r:id="rId21"/>
    <p:sldId id="477" r:id="rId22"/>
    <p:sldId id="469" r:id="rId23"/>
    <p:sldId id="478" r:id="rId24"/>
    <p:sldId id="484" r:id="rId25"/>
    <p:sldId id="480" r:id="rId26"/>
    <p:sldId id="479" r:id="rId27"/>
    <p:sldId id="431" r:id="rId28"/>
    <p:sldId id="429" r:id="rId29"/>
    <p:sldId id="432" r:id="rId30"/>
    <p:sldId id="433" r:id="rId31"/>
    <p:sldId id="434" r:id="rId32"/>
    <p:sldId id="435" r:id="rId33"/>
    <p:sldId id="436" r:id="rId34"/>
    <p:sldId id="437" r:id="rId35"/>
    <p:sldId id="438" r:id="rId36"/>
    <p:sldId id="439" r:id="rId37"/>
    <p:sldId id="440" r:id="rId38"/>
    <p:sldId id="441" r:id="rId39"/>
    <p:sldId id="442" r:id="rId40"/>
    <p:sldId id="443" r:id="rId41"/>
    <p:sldId id="444" r:id="rId42"/>
    <p:sldId id="445" r:id="rId43"/>
    <p:sldId id="446" r:id="rId44"/>
    <p:sldId id="447" r:id="rId45"/>
    <p:sldId id="448" r:id="rId46"/>
    <p:sldId id="449" r:id="rId47"/>
    <p:sldId id="450" r:id="rId48"/>
    <p:sldId id="451" r:id="rId49"/>
    <p:sldId id="452" r:id="rId50"/>
    <p:sldId id="456" r:id="rId51"/>
    <p:sldId id="454" r:id="rId52"/>
    <p:sldId id="455" r:id="rId53"/>
    <p:sldId id="457" r:id="rId54"/>
    <p:sldId id="460" r:id="rId55"/>
    <p:sldId id="461" r:id="rId56"/>
    <p:sldId id="463" r:id="rId57"/>
    <p:sldId id="464" r:id="rId58"/>
    <p:sldId id="465" r:id="rId59"/>
    <p:sldId id="458" r:id="rId60"/>
    <p:sldId id="459" r:id="rId61"/>
    <p:sldId id="406" r:id="rId62"/>
    <p:sldId id="404" r:id="rId63"/>
    <p:sldId id="405" r:id="rId64"/>
    <p:sldId id="365"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nadurai Thayaparan" initials="ST" lastIdx="5" clrIdx="0">
    <p:extLst>
      <p:ext uri="{19B8F6BF-5375-455C-9EA6-DF929625EA0E}">
        <p15:presenceInfo xmlns:p15="http://schemas.microsoft.com/office/powerpoint/2012/main" userId="7939e75e19f8787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CCFFF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8447" autoAdjust="0"/>
  </p:normalViewPr>
  <p:slideViewPr>
    <p:cSldViewPr>
      <p:cViewPr varScale="1">
        <p:scale>
          <a:sx n="72" d="100"/>
          <a:sy n="72" d="100"/>
        </p:scale>
        <p:origin x="60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Production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100</c:v>
                </c:pt>
                <c:pt idx="1">
                  <c:v>155</c:v>
                </c:pt>
                <c:pt idx="2">
                  <c:v>278</c:v>
                </c:pt>
                <c:pt idx="3">
                  <c:v>385</c:v>
                </c:pt>
                <c:pt idx="4">
                  <c:v>625</c:v>
                </c:pt>
                <c:pt idx="5">
                  <c:v>624</c:v>
                </c:pt>
                <c:pt idx="6">
                  <c:v>117</c:v>
                </c:pt>
                <c:pt idx="7">
                  <c:v>183</c:v>
                </c:pt>
                <c:pt idx="8">
                  <c:v>360</c:v>
                </c:pt>
                <c:pt idx="9">
                  <c:v>30</c:v>
                </c:pt>
                <c:pt idx="10">
                  <c:v>0</c:v>
                </c:pt>
                <c:pt idx="11">
                  <c:v>110</c:v>
                </c:pt>
              </c:numCache>
            </c:numRef>
          </c:val>
          <c:smooth val="0"/>
          <c:extLst>
            <c:ext xmlns:c16="http://schemas.microsoft.com/office/drawing/2014/chart" uri="{C3380CC4-5D6E-409C-BE32-E72D297353CC}">
              <c16:uniqueId val="{00000000-38F6-41B9-8E36-6B28F2D573A6}"/>
            </c:ext>
          </c:extLst>
        </c:ser>
        <c:dLbls>
          <c:dLblPos val="ctr"/>
          <c:showLegendKey val="0"/>
          <c:showVal val="1"/>
          <c:showCatName val="0"/>
          <c:showSerName val="0"/>
          <c:showPercent val="0"/>
          <c:showBubbleSize val="0"/>
        </c:dLbls>
        <c:smooth val="0"/>
        <c:axId val="333165720"/>
        <c:axId val="333168016"/>
      </c:lineChart>
      <c:catAx>
        <c:axId val="33316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8016"/>
        <c:crosses val="autoZero"/>
        <c:auto val="1"/>
        <c:lblAlgn val="ctr"/>
        <c:lblOffset val="100"/>
        <c:noMultiLvlLbl val="0"/>
      </c:catAx>
      <c:valAx>
        <c:axId val="33316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Exports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193</c:v>
                </c:pt>
                <c:pt idx="1">
                  <c:v>239</c:v>
                </c:pt>
                <c:pt idx="2">
                  <c:v>233</c:v>
                </c:pt>
                <c:pt idx="3">
                  <c:v>307</c:v>
                </c:pt>
                <c:pt idx="4">
                  <c:v>140</c:v>
                </c:pt>
                <c:pt idx="5">
                  <c:v>25</c:v>
                </c:pt>
                <c:pt idx="6">
                  <c:v>852</c:v>
                </c:pt>
                <c:pt idx="7">
                  <c:v>220</c:v>
                </c:pt>
                <c:pt idx="8">
                  <c:v>525</c:v>
                </c:pt>
                <c:pt idx="9">
                  <c:v>195</c:v>
                </c:pt>
                <c:pt idx="10">
                  <c:v>126</c:v>
                </c:pt>
                <c:pt idx="11">
                  <c:v>75</c:v>
                </c:pt>
              </c:numCache>
            </c:numRef>
          </c:val>
          <c:smooth val="0"/>
          <c:extLst>
            <c:ext xmlns:c16="http://schemas.microsoft.com/office/drawing/2014/chart" uri="{C3380CC4-5D6E-409C-BE32-E72D297353CC}">
              <c16:uniqueId val="{00000000-38F6-41B9-8E36-6B28F2D573A6}"/>
            </c:ext>
          </c:extLst>
        </c:ser>
        <c:ser>
          <c:idx val="1"/>
          <c:order val="1"/>
          <c:tx>
            <c:strRef>
              <c:f>Sheet1!$C$1</c:f>
              <c:strCache>
                <c:ptCount val="1"/>
                <c:pt idx="0">
                  <c:v>Production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numCache>
            </c:numRef>
          </c:val>
          <c:smooth val="0"/>
          <c:extLst>
            <c:ext xmlns:c16="http://schemas.microsoft.com/office/drawing/2014/chart" uri="{C3380CC4-5D6E-409C-BE32-E72D297353CC}">
              <c16:uniqueId val="{00000000-4338-4E74-BE01-8F8942AB8A8B}"/>
            </c:ext>
          </c:extLst>
        </c:ser>
        <c:dLbls>
          <c:dLblPos val="ctr"/>
          <c:showLegendKey val="0"/>
          <c:showVal val="1"/>
          <c:showCatName val="0"/>
          <c:showSerName val="0"/>
          <c:showPercent val="0"/>
          <c:showBubbleSize val="0"/>
        </c:dLbls>
        <c:smooth val="0"/>
        <c:axId val="333165720"/>
        <c:axId val="333168016"/>
      </c:lineChart>
      <c:catAx>
        <c:axId val="33316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8016"/>
        <c:crosses val="autoZero"/>
        <c:auto val="1"/>
        <c:lblAlgn val="ctr"/>
        <c:lblOffset val="100"/>
        <c:noMultiLvlLbl val="0"/>
      </c:catAx>
      <c:valAx>
        <c:axId val="33316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Exports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193</c:v>
                </c:pt>
                <c:pt idx="1">
                  <c:v>239</c:v>
                </c:pt>
                <c:pt idx="2">
                  <c:v>233</c:v>
                </c:pt>
                <c:pt idx="3">
                  <c:v>307</c:v>
                </c:pt>
                <c:pt idx="4">
                  <c:v>140</c:v>
                </c:pt>
                <c:pt idx="5">
                  <c:v>25</c:v>
                </c:pt>
                <c:pt idx="6">
                  <c:v>852</c:v>
                </c:pt>
                <c:pt idx="7">
                  <c:v>220</c:v>
                </c:pt>
                <c:pt idx="8">
                  <c:v>525</c:v>
                </c:pt>
                <c:pt idx="9">
                  <c:v>195</c:v>
                </c:pt>
                <c:pt idx="10">
                  <c:v>126</c:v>
                </c:pt>
                <c:pt idx="11">
                  <c:v>75</c:v>
                </c:pt>
              </c:numCache>
            </c:numRef>
          </c:val>
          <c:smooth val="0"/>
          <c:extLst>
            <c:ext xmlns:c16="http://schemas.microsoft.com/office/drawing/2014/chart" uri="{C3380CC4-5D6E-409C-BE32-E72D297353CC}">
              <c16:uniqueId val="{00000000-38F6-41B9-8E36-6B28F2D573A6}"/>
            </c:ext>
          </c:extLst>
        </c:ser>
        <c:ser>
          <c:idx val="1"/>
          <c:order val="1"/>
          <c:tx>
            <c:strRef>
              <c:f>Sheet1!$C$1</c:f>
              <c:strCache>
                <c:ptCount val="1"/>
                <c:pt idx="0">
                  <c:v>Production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397</c:v>
                </c:pt>
                <c:pt idx="1">
                  <c:v>324</c:v>
                </c:pt>
                <c:pt idx="2">
                  <c:v>648</c:v>
                </c:pt>
                <c:pt idx="3">
                  <c:v>328</c:v>
                </c:pt>
                <c:pt idx="4">
                  <c:v>106</c:v>
                </c:pt>
                <c:pt idx="5">
                  <c:v>395</c:v>
                </c:pt>
                <c:pt idx="6">
                  <c:v>474</c:v>
                </c:pt>
                <c:pt idx="7">
                  <c:v>303</c:v>
                </c:pt>
                <c:pt idx="8">
                  <c:v>632</c:v>
                </c:pt>
                <c:pt idx="9">
                  <c:v>122</c:v>
                </c:pt>
                <c:pt idx="10">
                  <c:v>228</c:v>
                </c:pt>
                <c:pt idx="11">
                  <c:v>834</c:v>
                </c:pt>
              </c:numCache>
            </c:numRef>
          </c:val>
          <c:smooth val="0"/>
          <c:extLst>
            <c:ext xmlns:c16="http://schemas.microsoft.com/office/drawing/2014/chart" uri="{C3380CC4-5D6E-409C-BE32-E72D297353CC}">
              <c16:uniqueId val="{00000000-3877-40DF-9BD1-A29D0A877322}"/>
            </c:ext>
          </c:extLst>
        </c:ser>
        <c:dLbls>
          <c:dLblPos val="ctr"/>
          <c:showLegendKey val="0"/>
          <c:showVal val="1"/>
          <c:showCatName val="0"/>
          <c:showSerName val="0"/>
          <c:showPercent val="0"/>
          <c:showBubbleSize val="0"/>
        </c:dLbls>
        <c:smooth val="0"/>
        <c:axId val="333165720"/>
        <c:axId val="333168016"/>
      </c:lineChart>
      <c:catAx>
        <c:axId val="33316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8016"/>
        <c:crosses val="autoZero"/>
        <c:auto val="1"/>
        <c:lblAlgn val="ctr"/>
        <c:lblOffset val="100"/>
        <c:noMultiLvlLbl val="0"/>
      </c:catAx>
      <c:valAx>
        <c:axId val="33316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Exports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193</c:v>
                </c:pt>
                <c:pt idx="1">
                  <c:v>239</c:v>
                </c:pt>
                <c:pt idx="2">
                  <c:v>233</c:v>
                </c:pt>
                <c:pt idx="3">
                  <c:v>307</c:v>
                </c:pt>
                <c:pt idx="4">
                  <c:v>140</c:v>
                </c:pt>
                <c:pt idx="5">
                  <c:v>25</c:v>
                </c:pt>
                <c:pt idx="6">
                  <c:v>852</c:v>
                </c:pt>
                <c:pt idx="7">
                  <c:v>220</c:v>
                </c:pt>
                <c:pt idx="8">
                  <c:v>525</c:v>
                </c:pt>
                <c:pt idx="9">
                  <c:v>195</c:v>
                </c:pt>
                <c:pt idx="10">
                  <c:v>126</c:v>
                </c:pt>
                <c:pt idx="11">
                  <c:v>75</c:v>
                </c:pt>
              </c:numCache>
            </c:numRef>
          </c:val>
          <c:smooth val="0"/>
          <c:extLst>
            <c:ext xmlns:c16="http://schemas.microsoft.com/office/drawing/2014/chart" uri="{C3380CC4-5D6E-409C-BE32-E72D297353CC}">
              <c16:uniqueId val="{00000000-38F6-41B9-8E36-6B28F2D573A6}"/>
            </c:ext>
          </c:extLst>
        </c:ser>
        <c:ser>
          <c:idx val="1"/>
          <c:order val="1"/>
          <c:tx>
            <c:strRef>
              <c:f>Sheet1!$C$1</c:f>
              <c:strCache>
                <c:ptCount val="1"/>
                <c:pt idx="0">
                  <c:v>Production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397</c:v>
                </c:pt>
                <c:pt idx="1">
                  <c:v>324</c:v>
                </c:pt>
                <c:pt idx="2">
                  <c:v>648</c:v>
                </c:pt>
                <c:pt idx="3">
                  <c:v>328</c:v>
                </c:pt>
                <c:pt idx="4">
                  <c:v>106</c:v>
                </c:pt>
                <c:pt idx="5">
                  <c:v>395</c:v>
                </c:pt>
                <c:pt idx="6">
                  <c:v>474</c:v>
                </c:pt>
                <c:pt idx="7">
                  <c:v>303</c:v>
                </c:pt>
                <c:pt idx="8">
                  <c:v>632</c:v>
                </c:pt>
                <c:pt idx="9">
                  <c:v>122</c:v>
                </c:pt>
                <c:pt idx="10">
                  <c:v>228</c:v>
                </c:pt>
                <c:pt idx="11">
                  <c:v>834</c:v>
                </c:pt>
              </c:numCache>
            </c:numRef>
          </c:val>
          <c:smooth val="0"/>
          <c:extLst>
            <c:ext xmlns:c16="http://schemas.microsoft.com/office/drawing/2014/chart" uri="{C3380CC4-5D6E-409C-BE32-E72D297353CC}">
              <c16:uniqueId val="{00000000-3877-40DF-9BD1-A29D0A877322}"/>
            </c:ext>
          </c:extLst>
        </c:ser>
        <c:ser>
          <c:idx val="2"/>
          <c:order val="2"/>
          <c:tx>
            <c:strRef>
              <c:f>Sheet1!$D$1</c:f>
              <c:strCache>
                <c:ptCount val="1"/>
                <c:pt idx="0">
                  <c:v>Farm Gate Price (Rs)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0</c:formatCode>
                <c:ptCount val="12"/>
                <c:pt idx="0">
                  <c:v>811.73787040915329</c:v>
                </c:pt>
                <c:pt idx="1">
                  <c:v>892.8954576843397</c:v>
                </c:pt>
                <c:pt idx="2">
                  <c:v>897.61688761640789</c:v>
                </c:pt>
                <c:pt idx="3">
                  <c:v>871.60893139543646</c:v>
                </c:pt>
                <c:pt idx="4">
                  <c:v>1032.993698497334</c:v>
                </c:pt>
                <c:pt idx="5">
                  <c:v>852.11287813310287</c:v>
                </c:pt>
                <c:pt idx="6">
                  <c:v>1023.130522997468</c:v>
                </c:pt>
                <c:pt idx="7">
                  <c:v>1081.9335330569099</c:v>
                </c:pt>
                <c:pt idx="8">
                  <c:v>1112.5061299473862</c:v>
                </c:pt>
                <c:pt idx="9">
                  <c:v>1044.4779115104254</c:v>
                </c:pt>
                <c:pt idx="10">
                  <c:v>1155.9796214632008</c:v>
                </c:pt>
                <c:pt idx="11">
                  <c:v>809.016578749058</c:v>
                </c:pt>
              </c:numCache>
            </c:numRef>
          </c:val>
          <c:smooth val="0"/>
          <c:extLst>
            <c:ext xmlns:c16="http://schemas.microsoft.com/office/drawing/2014/chart" uri="{C3380CC4-5D6E-409C-BE32-E72D297353CC}">
              <c16:uniqueId val="{00000000-983E-4856-A07A-1B51AEE3292C}"/>
            </c:ext>
          </c:extLst>
        </c:ser>
        <c:dLbls>
          <c:dLblPos val="ctr"/>
          <c:showLegendKey val="0"/>
          <c:showVal val="1"/>
          <c:showCatName val="0"/>
          <c:showSerName val="0"/>
          <c:showPercent val="0"/>
          <c:showBubbleSize val="0"/>
        </c:dLbls>
        <c:smooth val="0"/>
        <c:axId val="333165720"/>
        <c:axId val="333168016"/>
      </c:lineChart>
      <c:catAx>
        <c:axId val="33316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8016"/>
        <c:crosses val="autoZero"/>
        <c:auto val="1"/>
        <c:lblAlgn val="ctr"/>
        <c:lblOffset val="100"/>
        <c:noMultiLvlLbl val="0"/>
      </c:catAx>
      <c:valAx>
        <c:axId val="33316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Production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170</c:v>
                </c:pt>
                <c:pt idx="1">
                  <c:v>95</c:v>
                </c:pt>
                <c:pt idx="2">
                  <c:v>141</c:v>
                </c:pt>
                <c:pt idx="3">
                  <c:v>101</c:v>
                </c:pt>
                <c:pt idx="4">
                  <c:v>243</c:v>
                </c:pt>
                <c:pt idx="5">
                  <c:v>603</c:v>
                </c:pt>
                <c:pt idx="6">
                  <c:v>2015</c:v>
                </c:pt>
                <c:pt idx="7">
                  <c:v>1093</c:v>
                </c:pt>
                <c:pt idx="8">
                  <c:v>222</c:v>
                </c:pt>
                <c:pt idx="9">
                  <c:v>199</c:v>
                </c:pt>
                <c:pt idx="10">
                  <c:v>327</c:v>
                </c:pt>
                <c:pt idx="11">
                  <c:v>1246</c:v>
                </c:pt>
              </c:numCache>
            </c:numRef>
          </c:val>
          <c:smooth val="0"/>
          <c:extLst>
            <c:ext xmlns:c16="http://schemas.microsoft.com/office/drawing/2014/chart" uri="{C3380CC4-5D6E-409C-BE32-E72D297353CC}">
              <c16:uniqueId val="{00000000-38F6-41B9-8E36-6B28F2D573A6}"/>
            </c:ext>
          </c:extLst>
        </c:ser>
        <c:dLbls>
          <c:dLblPos val="ctr"/>
          <c:showLegendKey val="0"/>
          <c:showVal val="1"/>
          <c:showCatName val="0"/>
          <c:showSerName val="0"/>
          <c:showPercent val="0"/>
          <c:showBubbleSize val="0"/>
        </c:dLbls>
        <c:smooth val="0"/>
        <c:axId val="333165720"/>
        <c:axId val="333168016"/>
      </c:lineChart>
      <c:catAx>
        <c:axId val="33316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8016"/>
        <c:crosses val="autoZero"/>
        <c:auto val="1"/>
        <c:lblAlgn val="ctr"/>
        <c:lblOffset val="100"/>
        <c:noMultiLvlLbl val="0"/>
      </c:catAx>
      <c:valAx>
        <c:axId val="33316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Exports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121</c:v>
                </c:pt>
                <c:pt idx="1">
                  <c:v>88</c:v>
                </c:pt>
                <c:pt idx="2">
                  <c:v>131</c:v>
                </c:pt>
                <c:pt idx="3">
                  <c:v>67</c:v>
                </c:pt>
                <c:pt idx="4">
                  <c:v>57</c:v>
                </c:pt>
                <c:pt idx="5">
                  <c:v>188</c:v>
                </c:pt>
                <c:pt idx="6">
                  <c:v>210</c:v>
                </c:pt>
                <c:pt idx="7">
                  <c:v>238</c:v>
                </c:pt>
                <c:pt idx="8">
                  <c:v>306</c:v>
                </c:pt>
                <c:pt idx="9">
                  <c:v>157</c:v>
                </c:pt>
                <c:pt idx="10">
                  <c:v>193</c:v>
                </c:pt>
                <c:pt idx="11">
                  <c:v>153</c:v>
                </c:pt>
              </c:numCache>
            </c:numRef>
          </c:val>
          <c:smooth val="0"/>
          <c:extLst>
            <c:ext xmlns:c16="http://schemas.microsoft.com/office/drawing/2014/chart" uri="{C3380CC4-5D6E-409C-BE32-E72D297353CC}">
              <c16:uniqueId val="{00000000-38F6-41B9-8E36-6B28F2D573A6}"/>
            </c:ext>
          </c:extLst>
        </c:ser>
        <c:dLbls>
          <c:dLblPos val="ctr"/>
          <c:showLegendKey val="0"/>
          <c:showVal val="1"/>
          <c:showCatName val="0"/>
          <c:showSerName val="0"/>
          <c:showPercent val="0"/>
          <c:showBubbleSize val="0"/>
        </c:dLbls>
        <c:smooth val="0"/>
        <c:axId val="333165720"/>
        <c:axId val="333168016"/>
      </c:lineChart>
      <c:catAx>
        <c:axId val="33316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8016"/>
        <c:crosses val="autoZero"/>
        <c:auto val="1"/>
        <c:lblAlgn val="ctr"/>
        <c:lblOffset val="100"/>
        <c:noMultiLvlLbl val="0"/>
      </c:catAx>
      <c:valAx>
        <c:axId val="33316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Exports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121</c:v>
                </c:pt>
                <c:pt idx="1">
                  <c:v>88</c:v>
                </c:pt>
                <c:pt idx="2">
                  <c:v>131</c:v>
                </c:pt>
                <c:pt idx="3">
                  <c:v>67</c:v>
                </c:pt>
                <c:pt idx="4">
                  <c:v>57</c:v>
                </c:pt>
                <c:pt idx="5">
                  <c:v>188</c:v>
                </c:pt>
                <c:pt idx="6">
                  <c:v>210</c:v>
                </c:pt>
                <c:pt idx="7">
                  <c:v>238</c:v>
                </c:pt>
                <c:pt idx="8">
                  <c:v>306</c:v>
                </c:pt>
                <c:pt idx="9">
                  <c:v>157</c:v>
                </c:pt>
                <c:pt idx="10">
                  <c:v>193</c:v>
                </c:pt>
                <c:pt idx="11">
                  <c:v>153</c:v>
                </c:pt>
              </c:numCache>
            </c:numRef>
          </c:val>
          <c:smooth val="0"/>
          <c:extLst>
            <c:ext xmlns:c16="http://schemas.microsoft.com/office/drawing/2014/chart" uri="{C3380CC4-5D6E-409C-BE32-E72D297353CC}">
              <c16:uniqueId val="{00000000-38F6-41B9-8E36-6B28F2D573A6}"/>
            </c:ext>
          </c:extLst>
        </c:ser>
        <c:ser>
          <c:idx val="1"/>
          <c:order val="1"/>
          <c:tx>
            <c:strRef>
              <c:f>Sheet1!$C$1</c:f>
              <c:strCache>
                <c:ptCount val="1"/>
                <c:pt idx="0">
                  <c:v>Production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170</c:v>
                </c:pt>
                <c:pt idx="1">
                  <c:v>95</c:v>
                </c:pt>
                <c:pt idx="2">
                  <c:v>141</c:v>
                </c:pt>
                <c:pt idx="3">
                  <c:v>101</c:v>
                </c:pt>
                <c:pt idx="4">
                  <c:v>243</c:v>
                </c:pt>
                <c:pt idx="5">
                  <c:v>603</c:v>
                </c:pt>
                <c:pt idx="6">
                  <c:v>2015</c:v>
                </c:pt>
                <c:pt idx="7">
                  <c:v>1093</c:v>
                </c:pt>
                <c:pt idx="8">
                  <c:v>222</c:v>
                </c:pt>
                <c:pt idx="9">
                  <c:v>199</c:v>
                </c:pt>
                <c:pt idx="10">
                  <c:v>327</c:v>
                </c:pt>
                <c:pt idx="11">
                  <c:v>1246</c:v>
                </c:pt>
              </c:numCache>
            </c:numRef>
          </c:val>
          <c:smooth val="0"/>
          <c:extLst>
            <c:ext xmlns:c16="http://schemas.microsoft.com/office/drawing/2014/chart" uri="{C3380CC4-5D6E-409C-BE32-E72D297353CC}">
              <c16:uniqueId val="{00000000-38DE-4A62-9281-9B791B16D98D}"/>
            </c:ext>
          </c:extLst>
        </c:ser>
        <c:dLbls>
          <c:dLblPos val="ctr"/>
          <c:showLegendKey val="0"/>
          <c:showVal val="1"/>
          <c:showCatName val="0"/>
          <c:showSerName val="0"/>
          <c:showPercent val="0"/>
          <c:showBubbleSize val="0"/>
        </c:dLbls>
        <c:smooth val="0"/>
        <c:axId val="333165720"/>
        <c:axId val="333168016"/>
      </c:lineChart>
      <c:catAx>
        <c:axId val="33316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8016"/>
        <c:crosses val="autoZero"/>
        <c:auto val="1"/>
        <c:lblAlgn val="ctr"/>
        <c:lblOffset val="100"/>
        <c:noMultiLvlLbl val="0"/>
      </c:catAx>
      <c:valAx>
        <c:axId val="33316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Exports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121</c:v>
                </c:pt>
                <c:pt idx="1">
                  <c:v>88</c:v>
                </c:pt>
                <c:pt idx="2">
                  <c:v>131</c:v>
                </c:pt>
                <c:pt idx="3">
                  <c:v>67</c:v>
                </c:pt>
                <c:pt idx="4">
                  <c:v>57</c:v>
                </c:pt>
                <c:pt idx="5">
                  <c:v>188</c:v>
                </c:pt>
                <c:pt idx="6">
                  <c:v>210</c:v>
                </c:pt>
                <c:pt idx="7">
                  <c:v>238</c:v>
                </c:pt>
                <c:pt idx="8">
                  <c:v>306</c:v>
                </c:pt>
                <c:pt idx="9">
                  <c:v>157</c:v>
                </c:pt>
                <c:pt idx="10">
                  <c:v>193</c:v>
                </c:pt>
                <c:pt idx="11">
                  <c:v>153</c:v>
                </c:pt>
              </c:numCache>
            </c:numRef>
          </c:val>
          <c:smooth val="0"/>
          <c:extLst>
            <c:ext xmlns:c16="http://schemas.microsoft.com/office/drawing/2014/chart" uri="{C3380CC4-5D6E-409C-BE32-E72D297353CC}">
              <c16:uniqueId val="{00000000-38F6-41B9-8E36-6B28F2D573A6}"/>
            </c:ext>
          </c:extLst>
        </c:ser>
        <c:ser>
          <c:idx val="1"/>
          <c:order val="1"/>
          <c:tx>
            <c:strRef>
              <c:f>Sheet1!$C$1</c:f>
              <c:strCache>
                <c:ptCount val="1"/>
                <c:pt idx="0">
                  <c:v>Production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170</c:v>
                </c:pt>
                <c:pt idx="1">
                  <c:v>95</c:v>
                </c:pt>
                <c:pt idx="2">
                  <c:v>141</c:v>
                </c:pt>
                <c:pt idx="3">
                  <c:v>101</c:v>
                </c:pt>
                <c:pt idx="4">
                  <c:v>243</c:v>
                </c:pt>
                <c:pt idx="5">
                  <c:v>603</c:v>
                </c:pt>
                <c:pt idx="6">
                  <c:v>2015</c:v>
                </c:pt>
                <c:pt idx="7">
                  <c:v>1093</c:v>
                </c:pt>
                <c:pt idx="8">
                  <c:v>222</c:v>
                </c:pt>
                <c:pt idx="9">
                  <c:v>199</c:v>
                </c:pt>
                <c:pt idx="10">
                  <c:v>327</c:v>
                </c:pt>
                <c:pt idx="11">
                  <c:v>1246</c:v>
                </c:pt>
              </c:numCache>
            </c:numRef>
          </c:val>
          <c:smooth val="0"/>
          <c:extLst>
            <c:ext xmlns:c16="http://schemas.microsoft.com/office/drawing/2014/chart" uri="{C3380CC4-5D6E-409C-BE32-E72D297353CC}">
              <c16:uniqueId val="{00000000-38DE-4A62-9281-9B791B16D98D}"/>
            </c:ext>
          </c:extLst>
        </c:ser>
        <c:ser>
          <c:idx val="2"/>
          <c:order val="2"/>
          <c:tx>
            <c:strRef>
              <c:f>Sheet1!$D$1</c:f>
              <c:strCache>
                <c:ptCount val="1"/>
                <c:pt idx="0">
                  <c:v>Farm Gate prices (Rs)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0</c:formatCode>
                <c:ptCount val="12"/>
                <c:pt idx="0">
                  <c:v>918.21193841106003</c:v>
                </c:pt>
                <c:pt idx="1">
                  <c:v>879.7724438902743</c:v>
                </c:pt>
                <c:pt idx="2">
                  <c:v>1069.4648160103293</c:v>
                </c:pt>
                <c:pt idx="3">
                  <c:v>1020.2311260504201</c:v>
                </c:pt>
                <c:pt idx="4">
                  <c:v>1079.8369149041835</c:v>
                </c:pt>
                <c:pt idx="5">
                  <c:v>984.5777299623453</c:v>
                </c:pt>
                <c:pt idx="6">
                  <c:v>767.52552248396341</c:v>
                </c:pt>
                <c:pt idx="7">
                  <c:v>773.9959899561519</c:v>
                </c:pt>
                <c:pt idx="8">
                  <c:v>816.49872315022606</c:v>
                </c:pt>
                <c:pt idx="9">
                  <c:v>833.564980745649</c:v>
                </c:pt>
                <c:pt idx="10">
                  <c:v>731.60458859577011</c:v>
                </c:pt>
                <c:pt idx="11">
                  <c:v>668.35493127391237</c:v>
                </c:pt>
              </c:numCache>
            </c:numRef>
          </c:val>
          <c:smooth val="0"/>
          <c:extLst>
            <c:ext xmlns:c16="http://schemas.microsoft.com/office/drawing/2014/chart" uri="{C3380CC4-5D6E-409C-BE32-E72D297353CC}">
              <c16:uniqueId val="{00000000-CD0F-484A-8927-B64788B24844}"/>
            </c:ext>
          </c:extLst>
        </c:ser>
        <c:dLbls>
          <c:dLblPos val="ctr"/>
          <c:showLegendKey val="0"/>
          <c:showVal val="1"/>
          <c:showCatName val="0"/>
          <c:showSerName val="0"/>
          <c:showPercent val="0"/>
          <c:showBubbleSize val="0"/>
        </c:dLbls>
        <c:smooth val="0"/>
        <c:axId val="333165720"/>
        <c:axId val="333168016"/>
      </c:lineChart>
      <c:catAx>
        <c:axId val="33316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8016"/>
        <c:crosses val="autoZero"/>
        <c:auto val="1"/>
        <c:lblAlgn val="ctr"/>
        <c:lblOffset val="100"/>
        <c:noMultiLvlLbl val="0"/>
      </c:catAx>
      <c:valAx>
        <c:axId val="33316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baseline="0">
                <a:solidFill>
                  <a:srgbClr val="FF0000"/>
                </a:solidFill>
                <a:latin typeface="+mn-lt"/>
                <a:ea typeface="+mn-ea"/>
                <a:cs typeface="+mn-cs"/>
              </a:defRPr>
            </a:pPr>
            <a:r>
              <a:rPr lang="en-US" sz="3600">
                <a:solidFill>
                  <a:srgbClr val="FF0000"/>
                </a:solidFill>
              </a:rPr>
              <a:t>SHRIMP PRODUCTION &amp; EXPORTS</a:t>
            </a:r>
          </a:p>
        </c:rich>
      </c:tx>
      <c:layout>
        <c:manualLayout>
          <c:xMode val="edge"/>
          <c:yMode val="edge"/>
          <c:x val="0.13345833333333335"/>
          <c:y val="6.6666666666666666E-2"/>
        </c:manualLayout>
      </c:layout>
      <c:overlay val="0"/>
      <c:spPr>
        <a:noFill/>
        <a:ln>
          <a:noFill/>
        </a:ln>
        <a:effectLst/>
      </c:spPr>
      <c:txPr>
        <a:bodyPr rot="0" spcFirstLastPara="1" vertOverflow="ellipsis" vert="horz" wrap="square" anchor="ctr" anchorCtr="1"/>
        <a:lstStyle/>
        <a:p>
          <a:pPr>
            <a:defRPr sz="3600" b="1" i="0" u="none" strike="noStrike" kern="1200" baseline="0">
              <a:solidFill>
                <a:srgbClr val="FF0000"/>
              </a:solidFill>
              <a:latin typeface="+mn-lt"/>
              <a:ea typeface="+mn-ea"/>
              <a:cs typeface="+mn-cs"/>
            </a:defRPr>
          </a:pPr>
          <a:endParaRPr lang="en-US"/>
        </a:p>
      </c:txPr>
    </c:title>
    <c:autoTitleDeleted val="0"/>
    <c:plotArea>
      <c:layout>
        <c:manualLayout>
          <c:layoutTarget val="inner"/>
          <c:xMode val="edge"/>
          <c:yMode val="edge"/>
          <c:x val="0"/>
          <c:y val="0.12840369351421435"/>
          <c:w val="0.9844632768361582"/>
          <c:h val="0.68679647724757298"/>
        </c:manualLayout>
      </c:layout>
      <c:barChart>
        <c:barDir val="col"/>
        <c:grouping val="clustered"/>
        <c:varyColors val="0"/>
        <c:ser>
          <c:idx val="0"/>
          <c:order val="0"/>
          <c:tx>
            <c:strRef>
              <c:f>Sheet1!$B$1</c:f>
              <c:strCache>
                <c:ptCount val="1"/>
                <c:pt idx="0">
                  <c:v>PRODUCTION (MT)</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General</c:formatCode>
                <c:ptCount val="8"/>
                <c:pt idx="0">
                  <c:v>2230</c:v>
                </c:pt>
                <c:pt idx="1">
                  <c:v>3550</c:v>
                </c:pt>
                <c:pt idx="2">
                  <c:v>3480</c:v>
                </c:pt>
                <c:pt idx="3">
                  <c:v>4150</c:v>
                </c:pt>
                <c:pt idx="4">
                  <c:v>2967</c:v>
                </c:pt>
                <c:pt idx="5">
                  <c:v>4097</c:v>
                </c:pt>
                <c:pt idx="6">
                  <c:v>4851</c:v>
                </c:pt>
                <c:pt idx="7">
                  <c:v>6455</c:v>
                </c:pt>
              </c:numCache>
            </c:numRef>
          </c:val>
          <c:extLst>
            <c:ext xmlns:c16="http://schemas.microsoft.com/office/drawing/2014/chart" uri="{C3380CC4-5D6E-409C-BE32-E72D297353CC}">
              <c16:uniqueId val="{00000000-299A-4B08-9B93-03EA48D15BE1}"/>
            </c:ext>
          </c:extLst>
        </c:ser>
        <c:ser>
          <c:idx val="1"/>
          <c:order val="1"/>
          <c:tx>
            <c:strRef>
              <c:f>Sheet1!$C$1</c:f>
              <c:strCache>
                <c:ptCount val="1"/>
                <c:pt idx="0">
                  <c:v>EXPORTS(MT)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Sheet1!$C$2:$C$9</c:f>
              <c:numCache>
                <c:formatCode>General</c:formatCode>
                <c:ptCount val="8"/>
                <c:pt idx="0">
                  <c:v>834</c:v>
                </c:pt>
                <c:pt idx="1">
                  <c:v>1432</c:v>
                </c:pt>
                <c:pt idx="2">
                  <c:v>1141</c:v>
                </c:pt>
                <c:pt idx="3">
                  <c:v>1049</c:v>
                </c:pt>
                <c:pt idx="4">
                  <c:v>745</c:v>
                </c:pt>
                <c:pt idx="5">
                  <c:v>1649</c:v>
                </c:pt>
                <c:pt idx="6">
                  <c:v>3134</c:v>
                </c:pt>
                <c:pt idx="7">
                  <c:v>1914</c:v>
                </c:pt>
              </c:numCache>
            </c:numRef>
          </c:val>
          <c:extLst>
            <c:ext xmlns:c16="http://schemas.microsoft.com/office/drawing/2014/chart" uri="{C3380CC4-5D6E-409C-BE32-E72D297353CC}">
              <c16:uniqueId val="{00000001-299A-4B08-9B93-03EA48D15BE1}"/>
            </c:ext>
          </c:extLst>
        </c:ser>
        <c:dLbls>
          <c:dLblPos val="inEnd"/>
          <c:showLegendKey val="0"/>
          <c:showVal val="1"/>
          <c:showCatName val="0"/>
          <c:showSerName val="0"/>
          <c:showPercent val="0"/>
          <c:showBubbleSize val="0"/>
        </c:dLbls>
        <c:gapWidth val="65"/>
        <c:axId val="39528320"/>
        <c:axId val="39529856"/>
      </c:barChart>
      <c:catAx>
        <c:axId val="3952832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1" i="0" u="none" strike="noStrike" kern="1200" cap="all" baseline="0">
                <a:solidFill>
                  <a:srgbClr val="FF0000"/>
                </a:solidFill>
                <a:latin typeface="+mn-lt"/>
                <a:ea typeface="+mn-ea"/>
                <a:cs typeface="+mn-cs"/>
              </a:defRPr>
            </a:pPr>
            <a:endParaRPr lang="en-US"/>
          </a:p>
        </c:txPr>
        <c:crossAx val="39529856"/>
        <c:crosses val="autoZero"/>
        <c:auto val="1"/>
        <c:lblAlgn val="ctr"/>
        <c:lblOffset val="100"/>
        <c:noMultiLvlLbl val="0"/>
      </c:catAx>
      <c:valAx>
        <c:axId val="3952985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9528320"/>
        <c:crosses val="autoZero"/>
        <c:crossBetween val="between"/>
      </c:valAx>
      <c:spPr>
        <a:noFill/>
        <a:ln>
          <a:noFill/>
        </a:ln>
        <a:effectLst/>
      </c:spPr>
    </c:plotArea>
    <c:legend>
      <c:legendPos val="b"/>
      <c:layout>
        <c:manualLayout>
          <c:xMode val="edge"/>
          <c:yMode val="edge"/>
          <c:x val="2.5757195221286989E-2"/>
          <c:y val="0.91109871682706334"/>
          <c:w val="0.97424280477871306"/>
          <c:h val="7.6853018372703419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400" b="1" i="0" u="none" strike="noStrike" kern="1200" baseline="0">
              <a:solidFill>
                <a:srgbClr val="00206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1" i="0" u="none" strike="noStrike" kern="1200" baseline="0">
                <a:solidFill>
                  <a:srgbClr val="FF0000"/>
                </a:solidFill>
                <a:latin typeface="+mn-lt"/>
                <a:ea typeface="+mn-ea"/>
                <a:cs typeface="+mn-cs"/>
              </a:defRPr>
            </a:pPr>
            <a:r>
              <a:rPr lang="en-US" sz="3600" dirty="0">
                <a:solidFill>
                  <a:srgbClr val="FF0000"/>
                </a:solidFill>
              </a:rPr>
              <a:t>SRI LANKAN SHRIMP FARMING  </a:t>
            </a:r>
          </a:p>
        </c:rich>
      </c:tx>
      <c:layout>
        <c:manualLayout>
          <c:xMode val="edge"/>
          <c:yMode val="edge"/>
          <c:x val="0.14894936570428696"/>
          <c:y val="4.5061679790026246E-2"/>
        </c:manualLayout>
      </c:layout>
      <c:overlay val="0"/>
      <c:spPr>
        <a:noFill/>
        <a:ln>
          <a:noFill/>
        </a:ln>
        <a:effectLst/>
      </c:spPr>
      <c:txPr>
        <a:bodyPr rot="0" spcFirstLastPara="1" vertOverflow="ellipsis" vert="horz" wrap="square" anchor="ctr" anchorCtr="1"/>
        <a:lstStyle/>
        <a:p>
          <a:pPr>
            <a:defRPr sz="3600" b="1" i="0" u="none" strike="noStrike" kern="1200" baseline="0">
              <a:solidFill>
                <a:srgbClr val="FF0000"/>
              </a:solidFill>
              <a:latin typeface="+mn-lt"/>
              <a:ea typeface="+mn-ea"/>
              <a:cs typeface="+mn-cs"/>
            </a:defRPr>
          </a:pPr>
          <a:endParaRPr lang="en-US"/>
        </a:p>
      </c:txPr>
    </c:title>
    <c:autoTitleDeleted val="0"/>
    <c:plotArea>
      <c:layout>
        <c:manualLayout>
          <c:layoutTarget val="inner"/>
          <c:xMode val="edge"/>
          <c:yMode val="edge"/>
          <c:x val="1.5669515669515671E-2"/>
          <c:y val="0"/>
          <c:w val="0.96866096866096862"/>
          <c:h val="0.88739574219889183"/>
        </c:manualLayout>
      </c:layout>
      <c:barChart>
        <c:barDir val="col"/>
        <c:grouping val="clustered"/>
        <c:varyColors val="0"/>
        <c:ser>
          <c:idx val="0"/>
          <c:order val="0"/>
          <c:tx>
            <c:strRef>
              <c:f>Sheet1!$B$1</c:f>
              <c:strCache>
                <c:ptCount val="1"/>
                <c:pt idx="0">
                  <c:v>Farm Gate Prices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General</c:formatCode>
                <c:ptCount val="8"/>
                <c:pt idx="0">
                  <c:v>455</c:v>
                </c:pt>
                <c:pt idx="1">
                  <c:v>583</c:v>
                </c:pt>
                <c:pt idx="2">
                  <c:v>676</c:v>
                </c:pt>
                <c:pt idx="3">
                  <c:v>704</c:v>
                </c:pt>
                <c:pt idx="4">
                  <c:v>706</c:v>
                </c:pt>
                <c:pt idx="5">
                  <c:v>748</c:v>
                </c:pt>
                <c:pt idx="6">
                  <c:v>961</c:v>
                </c:pt>
                <c:pt idx="7">
                  <c:v>847</c:v>
                </c:pt>
              </c:numCache>
            </c:numRef>
          </c:val>
          <c:extLst>
            <c:ext xmlns:c16="http://schemas.microsoft.com/office/drawing/2014/chart" uri="{C3380CC4-5D6E-409C-BE32-E72D297353CC}">
              <c16:uniqueId val="{00000000-6A59-468F-BFD7-855287C5AD4B}"/>
            </c:ext>
          </c:extLst>
        </c:ser>
        <c:ser>
          <c:idx val="1"/>
          <c:order val="1"/>
          <c:tx>
            <c:strRef>
              <c:f>Sheet1!$C$1</c:f>
              <c:strCache>
                <c:ptCount val="1"/>
                <c:pt idx="0">
                  <c:v>Production Cost</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Sheet1!$C$2:$C$9</c:f>
              <c:numCache>
                <c:formatCode>General</c:formatCode>
                <c:ptCount val="8"/>
                <c:pt idx="0">
                  <c:v>410</c:v>
                </c:pt>
                <c:pt idx="1">
                  <c:v>423</c:v>
                </c:pt>
                <c:pt idx="2">
                  <c:v>454</c:v>
                </c:pt>
                <c:pt idx="3">
                  <c:v>472</c:v>
                </c:pt>
                <c:pt idx="4">
                  <c:v>550</c:v>
                </c:pt>
                <c:pt idx="5">
                  <c:v>576</c:v>
                </c:pt>
                <c:pt idx="6">
                  <c:v>607</c:v>
                </c:pt>
                <c:pt idx="7">
                  <c:v>664</c:v>
                </c:pt>
              </c:numCache>
            </c:numRef>
          </c:val>
          <c:extLst>
            <c:ext xmlns:c16="http://schemas.microsoft.com/office/drawing/2014/chart" uri="{C3380CC4-5D6E-409C-BE32-E72D297353CC}">
              <c16:uniqueId val="{00000001-6A59-468F-BFD7-855287C5AD4B}"/>
            </c:ext>
          </c:extLst>
        </c:ser>
        <c:dLbls>
          <c:dLblPos val="inEnd"/>
          <c:showLegendKey val="0"/>
          <c:showVal val="1"/>
          <c:showCatName val="0"/>
          <c:showSerName val="0"/>
          <c:showPercent val="0"/>
          <c:showBubbleSize val="0"/>
        </c:dLbls>
        <c:gapWidth val="65"/>
        <c:axId val="37753216"/>
        <c:axId val="37754752"/>
      </c:barChart>
      <c:catAx>
        <c:axId val="377532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rgbClr val="FF0000"/>
                </a:solidFill>
                <a:latin typeface="+mn-lt"/>
                <a:ea typeface="+mn-ea"/>
                <a:cs typeface="+mn-cs"/>
              </a:defRPr>
            </a:pPr>
            <a:endParaRPr lang="en-US"/>
          </a:p>
        </c:txPr>
        <c:crossAx val="37754752"/>
        <c:crosses val="autoZero"/>
        <c:auto val="1"/>
        <c:lblAlgn val="ctr"/>
        <c:lblOffset val="100"/>
        <c:noMultiLvlLbl val="0"/>
      </c:catAx>
      <c:valAx>
        <c:axId val="3775475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77532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600" b="1" i="0" u="none" strike="noStrike" kern="1200" baseline="0">
              <a:solidFill>
                <a:srgbClr val="002060"/>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Exports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12</c:v>
                </c:pt>
                <c:pt idx="1">
                  <c:v>97</c:v>
                </c:pt>
                <c:pt idx="2">
                  <c:v>93</c:v>
                </c:pt>
                <c:pt idx="3">
                  <c:v>93</c:v>
                </c:pt>
                <c:pt idx="4">
                  <c:v>93</c:v>
                </c:pt>
                <c:pt idx="5">
                  <c:v>93</c:v>
                </c:pt>
                <c:pt idx="6">
                  <c:v>65</c:v>
                </c:pt>
                <c:pt idx="7">
                  <c:v>73</c:v>
                </c:pt>
                <c:pt idx="8">
                  <c:v>40</c:v>
                </c:pt>
                <c:pt idx="9">
                  <c:v>71</c:v>
                </c:pt>
                <c:pt idx="10">
                  <c:v>25</c:v>
                </c:pt>
                <c:pt idx="11">
                  <c:v>0</c:v>
                </c:pt>
              </c:numCache>
            </c:numRef>
          </c:val>
          <c:smooth val="0"/>
          <c:extLst>
            <c:ext xmlns:c16="http://schemas.microsoft.com/office/drawing/2014/chart" uri="{C3380CC4-5D6E-409C-BE32-E72D297353CC}">
              <c16:uniqueId val="{00000000-38F6-41B9-8E36-6B28F2D573A6}"/>
            </c:ext>
          </c:extLst>
        </c:ser>
        <c:dLbls>
          <c:dLblPos val="ctr"/>
          <c:showLegendKey val="0"/>
          <c:showVal val="1"/>
          <c:showCatName val="0"/>
          <c:showSerName val="0"/>
          <c:showPercent val="0"/>
          <c:showBubbleSize val="0"/>
        </c:dLbls>
        <c:smooth val="0"/>
        <c:axId val="333165720"/>
        <c:axId val="333168016"/>
      </c:lineChart>
      <c:catAx>
        <c:axId val="33316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8016"/>
        <c:crosses val="autoZero"/>
        <c:auto val="1"/>
        <c:lblAlgn val="ctr"/>
        <c:lblOffset val="100"/>
        <c:noMultiLvlLbl val="0"/>
      </c:catAx>
      <c:valAx>
        <c:axId val="33316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Exports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12</c:v>
                </c:pt>
                <c:pt idx="1">
                  <c:v>97</c:v>
                </c:pt>
                <c:pt idx="2">
                  <c:v>93</c:v>
                </c:pt>
                <c:pt idx="3">
                  <c:v>93</c:v>
                </c:pt>
                <c:pt idx="4">
                  <c:v>93</c:v>
                </c:pt>
                <c:pt idx="5">
                  <c:v>93</c:v>
                </c:pt>
                <c:pt idx="6">
                  <c:v>65</c:v>
                </c:pt>
                <c:pt idx="7">
                  <c:v>73</c:v>
                </c:pt>
                <c:pt idx="8">
                  <c:v>40</c:v>
                </c:pt>
                <c:pt idx="9">
                  <c:v>71</c:v>
                </c:pt>
                <c:pt idx="10">
                  <c:v>25</c:v>
                </c:pt>
                <c:pt idx="11">
                  <c:v>0</c:v>
                </c:pt>
              </c:numCache>
            </c:numRef>
          </c:val>
          <c:smooth val="0"/>
          <c:extLst>
            <c:ext xmlns:c16="http://schemas.microsoft.com/office/drawing/2014/chart" uri="{C3380CC4-5D6E-409C-BE32-E72D297353CC}">
              <c16:uniqueId val="{00000000-38F6-41B9-8E36-6B28F2D573A6}"/>
            </c:ext>
          </c:extLst>
        </c:ser>
        <c:ser>
          <c:idx val="1"/>
          <c:order val="1"/>
          <c:tx>
            <c:strRef>
              <c:f>Sheet1!$C$1</c:f>
              <c:strCache>
                <c:ptCount val="1"/>
                <c:pt idx="0">
                  <c:v>Production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100</c:v>
                </c:pt>
                <c:pt idx="1">
                  <c:v>155</c:v>
                </c:pt>
                <c:pt idx="2">
                  <c:v>278</c:v>
                </c:pt>
                <c:pt idx="3">
                  <c:v>385</c:v>
                </c:pt>
                <c:pt idx="4">
                  <c:v>625</c:v>
                </c:pt>
                <c:pt idx="5">
                  <c:v>624</c:v>
                </c:pt>
                <c:pt idx="6">
                  <c:v>117</c:v>
                </c:pt>
                <c:pt idx="7">
                  <c:v>183</c:v>
                </c:pt>
                <c:pt idx="8">
                  <c:v>360</c:v>
                </c:pt>
                <c:pt idx="9">
                  <c:v>30</c:v>
                </c:pt>
                <c:pt idx="10">
                  <c:v>0</c:v>
                </c:pt>
                <c:pt idx="11">
                  <c:v>110</c:v>
                </c:pt>
              </c:numCache>
            </c:numRef>
          </c:val>
          <c:smooth val="0"/>
          <c:extLst>
            <c:ext xmlns:c16="http://schemas.microsoft.com/office/drawing/2014/chart" uri="{C3380CC4-5D6E-409C-BE32-E72D297353CC}">
              <c16:uniqueId val="{00000000-33C7-432E-9418-5DF377412D57}"/>
            </c:ext>
          </c:extLst>
        </c:ser>
        <c:dLbls>
          <c:dLblPos val="ctr"/>
          <c:showLegendKey val="0"/>
          <c:showVal val="1"/>
          <c:showCatName val="0"/>
          <c:showSerName val="0"/>
          <c:showPercent val="0"/>
          <c:showBubbleSize val="0"/>
        </c:dLbls>
        <c:smooth val="0"/>
        <c:axId val="333165720"/>
        <c:axId val="333168016"/>
      </c:lineChart>
      <c:catAx>
        <c:axId val="33316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8016"/>
        <c:crosses val="autoZero"/>
        <c:auto val="1"/>
        <c:lblAlgn val="ctr"/>
        <c:lblOffset val="100"/>
        <c:noMultiLvlLbl val="0"/>
      </c:catAx>
      <c:valAx>
        <c:axId val="33316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Exports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12</c:v>
                </c:pt>
                <c:pt idx="1">
                  <c:v>97</c:v>
                </c:pt>
                <c:pt idx="2">
                  <c:v>93</c:v>
                </c:pt>
                <c:pt idx="3">
                  <c:v>93</c:v>
                </c:pt>
                <c:pt idx="4">
                  <c:v>93</c:v>
                </c:pt>
                <c:pt idx="5">
                  <c:v>93</c:v>
                </c:pt>
                <c:pt idx="6">
                  <c:v>65</c:v>
                </c:pt>
                <c:pt idx="7">
                  <c:v>73</c:v>
                </c:pt>
                <c:pt idx="8">
                  <c:v>40</c:v>
                </c:pt>
                <c:pt idx="9">
                  <c:v>71</c:v>
                </c:pt>
                <c:pt idx="10">
                  <c:v>25</c:v>
                </c:pt>
                <c:pt idx="11">
                  <c:v>0</c:v>
                </c:pt>
              </c:numCache>
            </c:numRef>
          </c:val>
          <c:smooth val="0"/>
          <c:extLst>
            <c:ext xmlns:c16="http://schemas.microsoft.com/office/drawing/2014/chart" uri="{C3380CC4-5D6E-409C-BE32-E72D297353CC}">
              <c16:uniqueId val="{00000000-38F6-41B9-8E36-6B28F2D573A6}"/>
            </c:ext>
          </c:extLst>
        </c:ser>
        <c:ser>
          <c:idx val="1"/>
          <c:order val="1"/>
          <c:tx>
            <c:strRef>
              <c:f>Sheet1!$C$1</c:f>
              <c:strCache>
                <c:ptCount val="1"/>
                <c:pt idx="0">
                  <c:v>Production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100</c:v>
                </c:pt>
                <c:pt idx="1">
                  <c:v>155</c:v>
                </c:pt>
                <c:pt idx="2">
                  <c:v>278</c:v>
                </c:pt>
                <c:pt idx="3">
                  <c:v>385</c:v>
                </c:pt>
                <c:pt idx="4">
                  <c:v>625</c:v>
                </c:pt>
                <c:pt idx="5">
                  <c:v>624</c:v>
                </c:pt>
                <c:pt idx="6">
                  <c:v>117</c:v>
                </c:pt>
                <c:pt idx="7">
                  <c:v>183</c:v>
                </c:pt>
                <c:pt idx="8">
                  <c:v>360</c:v>
                </c:pt>
                <c:pt idx="9">
                  <c:v>30</c:v>
                </c:pt>
                <c:pt idx="10">
                  <c:v>0</c:v>
                </c:pt>
                <c:pt idx="11">
                  <c:v>110</c:v>
                </c:pt>
              </c:numCache>
            </c:numRef>
          </c:val>
          <c:smooth val="0"/>
          <c:extLst>
            <c:ext xmlns:c16="http://schemas.microsoft.com/office/drawing/2014/chart" uri="{C3380CC4-5D6E-409C-BE32-E72D297353CC}">
              <c16:uniqueId val="{00000000-33C7-432E-9418-5DF377412D57}"/>
            </c:ext>
          </c:extLst>
        </c:ser>
        <c:ser>
          <c:idx val="2"/>
          <c:order val="2"/>
          <c:tx>
            <c:strRef>
              <c:f>Sheet1!$D$1</c:f>
              <c:strCache>
                <c:ptCount val="1"/>
                <c:pt idx="0">
                  <c:v>Farm Gate Price (Rs)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0</c:formatCode>
                <c:ptCount val="12"/>
                <c:pt idx="0">
                  <c:v>686.01661823353879</c:v>
                </c:pt>
                <c:pt idx="1">
                  <c:v>683.64706685069518</c:v>
                </c:pt>
                <c:pt idx="2">
                  <c:v>690.92259380692167</c:v>
                </c:pt>
                <c:pt idx="3">
                  <c:v>715.51754041692459</c:v>
                </c:pt>
                <c:pt idx="4">
                  <c:v>760.07196598358234</c:v>
                </c:pt>
                <c:pt idx="5">
                  <c:v>732.63571044008268</c:v>
                </c:pt>
                <c:pt idx="6">
                  <c:v>694.55690204785355</c:v>
                </c:pt>
                <c:pt idx="7">
                  <c:v>716.76644649728166</c:v>
                </c:pt>
                <c:pt idx="8">
                  <c:v>721.25651173755875</c:v>
                </c:pt>
                <c:pt idx="9">
                  <c:v>732</c:v>
                </c:pt>
                <c:pt idx="10">
                  <c:v>754</c:v>
                </c:pt>
              </c:numCache>
            </c:numRef>
          </c:val>
          <c:smooth val="0"/>
          <c:extLst>
            <c:ext xmlns:c16="http://schemas.microsoft.com/office/drawing/2014/chart" uri="{C3380CC4-5D6E-409C-BE32-E72D297353CC}">
              <c16:uniqueId val="{00000000-65B8-4493-A553-2A6070DF979B}"/>
            </c:ext>
          </c:extLst>
        </c:ser>
        <c:dLbls>
          <c:dLblPos val="ctr"/>
          <c:showLegendKey val="0"/>
          <c:showVal val="1"/>
          <c:showCatName val="0"/>
          <c:showSerName val="0"/>
          <c:showPercent val="0"/>
          <c:showBubbleSize val="0"/>
        </c:dLbls>
        <c:smooth val="0"/>
        <c:axId val="333165720"/>
        <c:axId val="333168016"/>
      </c:lineChart>
      <c:catAx>
        <c:axId val="33316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8016"/>
        <c:crosses val="autoZero"/>
        <c:auto val="1"/>
        <c:lblAlgn val="ctr"/>
        <c:lblOffset val="100"/>
        <c:noMultiLvlLbl val="0"/>
      </c:catAx>
      <c:valAx>
        <c:axId val="33316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Production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464</c:v>
                </c:pt>
                <c:pt idx="1">
                  <c:v>101</c:v>
                </c:pt>
                <c:pt idx="2">
                  <c:v>211</c:v>
                </c:pt>
                <c:pt idx="3">
                  <c:v>792</c:v>
                </c:pt>
                <c:pt idx="4">
                  <c:v>276</c:v>
                </c:pt>
                <c:pt idx="5">
                  <c:v>355</c:v>
                </c:pt>
                <c:pt idx="6">
                  <c:v>223</c:v>
                </c:pt>
                <c:pt idx="7">
                  <c:v>305</c:v>
                </c:pt>
                <c:pt idx="8">
                  <c:v>178</c:v>
                </c:pt>
                <c:pt idx="9">
                  <c:v>57</c:v>
                </c:pt>
                <c:pt idx="10">
                  <c:v>346</c:v>
                </c:pt>
                <c:pt idx="11">
                  <c:v>789</c:v>
                </c:pt>
              </c:numCache>
            </c:numRef>
          </c:val>
          <c:smooth val="0"/>
          <c:extLst>
            <c:ext xmlns:c16="http://schemas.microsoft.com/office/drawing/2014/chart" uri="{C3380CC4-5D6E-409C-BE32-E72D297353CC}">
              <c16:uniqueId val="{00000000-38F6-41B9-8E36-6B28F2D573A6}"/>
            </c:ext>
          </c:extLst>
        </c:ser>
        <c:dLbls>
          <c:dLblPos val="ctr"/>
          <c:showLegendKey val="0"/>
          <c:showVal val="1"/>
          <c:showCatName val="0"/>
          <c:showSerName val="0"/>
          <c:showPercent val="0"/>
          <c:showBubbleSize val="0"/>
        </c:dLbls>
        <c:smooth val="0"/>
        <c:axId val="333165720"/>
        <c:axId val="333168016"/>
      </c:lineChart>
      <c:catAx>
        <c:axId val="33316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8016"/>
        <c:crosses val="autoZero"/>
        <c:auto val="1"/>
        <c:lblAlgn val="ctr"/>
        <c:lblOffset val="100"/>
        <c:noMultiLvlLbl val="0"/>
      </c:catAx>
      <c:valAx>
        <c:axId val="33316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2013</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82</c:v>
                </c:pt>
                <c:pt idx="1">
                  <c:v>92</c:v>
                </c:pt>
                <c:pt idx="2">
                  <c:v>191</c:v>
                </c:pt>
                <c:pt idx="3">
                  <c:v>151</c:v>
                </c:pt>
                <c:pt idx="4">
                  <c:v>90</c:v>
                </c:pt>
                <c:pt idx="5">
                  <c:v>72</c:v>
                </c:pt>
                <c:pt idx="6">
                  <c:v>93</c:v>
                </c:pt>
                <c:pt idx="7">
                  <c:v>180</c:v>
                </c:pt>
                <c:pt idx="8">
                  <c:v>206</c:v>
                </c:pt>
                <c:pt idx="9">
                  <c:v>147</c:v>
                </c:pt>
                <c:pt idx="10">
                  <c:v>161</c:v>
                </c:pt>
                <c:pt idx="11">
                  <c:v>163</c:v>
                </c:pt>
              </c:numCache>
            </c:numRef>
          </c:val>
          <c:smooth val="0"/>
          <c:extLst>
            <c:ext xmlns:c16="http://schemas.microsoft.com/office/drawing/2014/chart" uri="{C3380CC4-5D6E-409C-BE32-E72D297353CC}">
              <c16:uniqueId val="{00000000-38F6-41B9-8E36-6B28F2D573A6}"/>
            </c:ext>
          </c:extLst>
        </c:ser>
        <c:dLbls>
          <c:dLblPos val="ctr"/>
          <c:showLegendKey val="0"/>
          <c:showVal val="1"/>
          <c:showCatName val="0"/>
          <c:showSerName val="0"/>
          <c:showPercent val="0"/>
          <c:showBubbleSize val="0"/>
        </c:dLbls>
        <c:smooth val="0"/>
        <c:axId val="333165720"/>
        <c:axId val="333168016"/>
      </c:lineChart>
      <c:catAx>
        <c:axId val="33316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8016"/>
        <c:crosses val="autoZero"/>
        <c:auto val="1"/>
        <c:lblAlgn val="ctr"/>
        <c:lblOffset val="100"/>
        <c:noMultiLvlLbl val="0"/>
      </c:catAx>
      <c:valAx>
        <c:axId val="33316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Exports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82</c:v>
                </c:pt>
                <c:pt idx="1">
                  <c:v>92</c:v>
                </c:pt>
                <c:pt idx="2">
                  <c:v>191</c:v>
                </c:pt>
                <c:pt idx="3">
                  <c:v>151</c:v>
                </c:pt>
                <c:pt idx="4">
                  <c:v>90</c:v>
                </c:pt>
                <c:pt idx="5">
                  <c:v>72</c:v>
                </c:pt>
                <c:pt idx="6">
                  <c:v>93</c:v>
                </c:pt>
                <c:pt idx="7">
                  <c:v>180</c:v>
                </c:pt>
                <c:pt idx="8">
                  <c:v>206</c:v>
                </c:pt>
                <c:pt idx="9">
                  <c:v>147</c:v>
                </c:pt>
                <c:pt idx="10">
                  <c:v>161</c:v>
                </c:pt>
                <c:pt idx="11">
                  <c:v>163</c:v>
                </c:pt>
              </c:numCache>
            </c:numRef>
          </c:val>
          <c:smooth val="0"/>
          <c:extLst>
            <c:ext xmlns:c16="http://schemas.microsoft.com/office/drawing/2014/chart" uri="{C3380CC4-5D6E-409C-BE32-E72D297353CC}">
              <c16:uniqueId val="{00000000-38F6-41B9-8E36-6B28F2D573A6}"/>
            </c:ext>
          </c:extLst>
        </c:ser>
        <c:ser>
          <c:idx val="1"/>
          <c:order val="1"/>
          <c:tx>
            <c:strRef>
              <c:f>Sheet1!$C$1</c:f>
              <c:strCache>
                <c:ptCount val="1"/>
                <c:pt idx="0">
                  <c:v>Production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464</c:v>
                </c:pt>
                <c:pt idx="1">
                  <c:v>101</c:v>
                </c:pt>
                <c:pt idx="2">
                  <c:v>211</c:v>
                </c:pt>
                <c:pt idx="3">
                  <c:v>792</c:v>
                </c:pt>
                <c:pt idx="4">
                  <c:v>276</c:v>
                </c:pt>
                <c:pt idx="5">
                  <c:v>355</c:v>
                </c:pt>
                <c:pt idx="6">
                  <c:v>223</c:v>
                </c:pt>
                <c:pt idx="7">
                  <c:v>305</c:v>
                </c:pt>
                <c:pt idx="8">
                  <c:v>178</c:v>
                </c:pt>
                <c:pt idx="9">
                  <c:v>57</c:v>
                </c:pt>
                <c:pt idx="10">
                  <c:v>346</c:v>
                </c:pt>
                <c:pt idx="11">
                  <c:v>789</c:v>
                </c:pt>
              </c:numCache>
            </c:numRef>
          </c:val>
          <c:smooth val="0"/>
          <c:extLst>
            <c:ext xmlns:c16="http://schemas.microsoft.com/office/drawing/2014/chart" uri="{C3380CC4-5D6E-409C-BE32-E72D297353CC}">
              <c16:uniqueId val="{00000000-CBF7-4269-BDC2-2D90F0533FF5}"/>
            </c:ext>
          </c:extLst>
        </c:ser>
        <c:dLbls>
          <c:dLblPos val="ctr"/>
          <c:showLegendKey val="0"/>
          <c:showVal val="1"/>
          <c:showCatName val="0"/>
          <c:showSerName val="0"/>
          <c:showPercent val="0"/>
          <c:showBubbleSize val="0"/>
        </c:dLbls>
        <c:smooth val="0"/>
        <c:axId val="333165720"/>
        <c:axId val="333168016"/>
      </c:lineChart>
      <c:catAx>
        <c:axId val="33316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8016"/>
        <c:crosses val="autoZero"/>
        <c:auto val="1"/>
        <c:lblAlgn val="ctr"/>
        <c:lblOffset val="100"/>
        <c:noMultiLvlLbl val="0"/>
      </c:catAx>
      <c:valAx>
        <c:axId val="33316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Exports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82</c:v>
                </c:pt>
                <c:pt idx="1">
                  <c:v>92</c:v>
                </c:pt>
                <c:pt idx="2">
                  <c:v>191</c:v>
                </c:pt>
                <c:pt idx="3">
                  <c:v>151</c:v>
                </c:pt>
                <c:pt idx="4">
                  <c:v>90</c:v>
                </c:pt>
                <c:pt idx="5">
                  <c:v>72</c:v>
                </c:pt>
                <c:pt idx="6">
                  <c:v>93</c:v>
                </c:pt>
                <c:pt idx="7">
                  <c:v>180</c:v>
                </c:pt>
                <c:pt idx="8">
                  <c:v>206</c:v>
                </c:pt>
                <c:pt idx="9">
                  <c:v>147</c:v>
                </c:pt>
                <c:pt idx="10">
                  <c:v>161</c:v>
                </c:pt>
                <c:pt idx="11">
                  <c:v>163</c:v>
                </c:pt>
              </c:numCache>
            </c:numRef>
          </c:val>
          <c:smooth val="0"/>
          <c:extLst>
            <c:ext xmlns:c16="http://schemas.microsoft.com/office/drawing/2014/chart" uri="{C3380CC4-5D6E-409C-BE32-E72D297353CC}">
              <c16:uniqueId val="{00000000-38F6-41B9-8E36-6B28F2D573A6}"/>
            </c:ext>
          </c:extLst>
        </c:ser>
        <c:ser>
          <c:idx val="1"/>
          <c:order val="1"/>
          <c:tx>
            <c:strRef>
              <c:f>Sheet1!$C$1</c:f>
              <c:strCache>
                <c:ptCount val="1"/>
                <c:pt idx="0">
                  <c:v>Production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464</c:v>
                </c:pt>
                <c:pt idx="1">
                  <c:v>101</c:v>
                </c:pt>
                <c:pt idx="2">
                  <c:v>211</c:v>
                </c:pt>
                <c:pt idx="3">
                  <c:v>792</c:v>
                </c:pt>
                <c:pt idx="4">
                  <c:v>276</c:v>
                </c:pt>
                <c:pt idx="5">
                  <c:v>355</c:v>
                </c:pt>
                <c:pt idx="6">
                  <c:v>223</c:v>
                </c:pt>
                <c:pt idx="7">
                  <c:v>305</c:v>
                </c:pt>
                <c:pt idx="8">
                  <c:v>178</c:v>
                </c:pt>
                <c:pt idx="9">
                  <c:v>57</c:v>
                </c:pt>
                <c:pt idx="10">
                  <c:v>346</c:v>
                </c:pt>
                <c:pt idx="11">
                  <c:v>789</c:v>
                </c:pt>
              </c:numCache>
            </c:numRef>
          </c:val>
          <c:smooth val="0"/>
          <c:extLst>
            <c:ext xmlns:c16="http://schemas.microsoft.com/office/drawing/2014/chart" uri="{C3380CC4-5D6E-409C-BE32-E72D297353CC}">
              <c16:uniqueId val="{00000000-CBF7-4269-BDC2-2D90F0533FF5}"/>
            </c:ext>
          </c:extLst>
        </c:ser>
        <c:ser>
          <c:idx val="2"/>
          <c:order val="2"/>
          <c:tx>
            <c:strRef>
              <c:f>Sheet1!$D$1</c:f>
              <c:strCache>
                <c:ptCount val="1"/>
                <c:pt idx="0">
                  <c:v>Farm Gate Prices (Rs)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0</c:formatCode>
                <c:ptCount val="12"/>
                <c:pt idx="0">
                  <c:v>689.26602394910117</c:v>
                </c:pt>
                <c:pt idx="1">
                  <c:v>688.42995421584715</c:v>
                </c:pt>
                <c:pt idx="2">
                  <c:v>706.95797585270554</c:v>
                </c:pt>
                <c:pt idx="3">
                  <c:v>742.89401279538481</c:v>
                </c:pt>
                <c:pt idx="4">
                  <c:v>723.37285138289599</c:v>
                </c:pt>
                <c:pt idx="5">
                  <c:v>748</c:v>
                </c:pt>
                <c:pt idx="6">
                  <c:v>805.37803632049042</c:v>
                </c:pt>
                <c:pt idx="7">
                  <c:v>814.50415429609609</c:v>
                </c:pt>
                <c:pt idx="8">
                  <c:v>804.11871045495627</c:v>
                </c:pt>
                <c:pt idx="9">
                  <c:v>987.98421201014946</c:v>
                </c:pt>
                <c:pt idx="10">
                  <c:v>965</c:v>
                </c:pt>
                <c:pt idx="11">
                  <c:v>836.32786009674805</c:v>
                </c:pt>
              </c:numCache>
            </c:numRef>
          </c:val>
          <c:smooth val="0"/>
          <c:extLst>
            <c:ext xmlns:c16="http://schemas.microsoft.com/office/drawing/2014/chart" uri="{C3380CC4-5D6E-409C-BE32-E72D297353CC}">
              <c16:uniqueId val="{00000001-CBF7-4269-BDC2-2D90F0533FF5}"/>
            </c:ext>
          </c:extLst>
        </c:ser>
        <c:dLbls>
          <c:dLblPos val="ctr"/>
          <c:showLegendKey val="0"/>
          <c:showVal val="1"/>
          <c:showCatName val="0"/>
          <c:showSerName val="0"/>
          <c:showPercent val="0"/>
          <c:showBubbleSize val="0"/>
        </c:dLbls>
        <c:smooth val="0"/>
        <c:axId val="333165720"/>
        <c:axId val="333168016"/>
      </c:lineChart>
      <c:catAx>
        <c:axId val="33316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8016"/>
        <c:crosses val="autoZero"/>
        <c:auto val="1"/>
        <c:lblAlgn val="ctr"/>
        <c:lblOffset val="100"/>
        <c:noMultiLvlLbl val="0"/>
      </c:catAx>
      <c:valAx>
        <c:axId val="33316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Production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397</c:v>
                </c:pt>
                <c:pt idx="1">
                  <c:v>324</c:v>
                </c:pt>
                <c:pt idx="2">
                  <c:v>648</c:v>
                </c:pt>
                <c:pt idx="3">
                  <c:v>328</c:v>
                </c:pt>
                <c:pt idx="4">
                  <c:v>106</c:v>
                </c:pt>
                <c:pt idx="5">
                  <c:v>395</c:v>
                </c:pt>
                <c:pt idx="6">
                  <c:v>474</c:v>
                </c:pt>
                <c:pt idx="7">
                  <c:v>303</c:v>
                </c:pt>
                <c:pt idx="8">
                  <c:v>632</c:v>
                </c:pt>
                <c:pt idx="9">
                  <c:v>122</c:v>
                </c:pt>
                <c:pt idx="10">
                  <c:v>228</c:v>
                </c:pt>
                <c:pt idx="11">
                  <c:v>834</c:v>
                </c:pt>
              </c:numCache>
            </c:numRef>
          </c:val>
          <c:smooth val="0"/>
          <c:extLst>
            <c:ext xmlns:c16="http://schemas.microsoft.com/office/drawing/2014/chart" uri="{C3380CC4-5D6E-409C-BE32-E72D297353CC}">
              <c16:uniqueId val="{00000000-38F6-41B9-8E36-6B28F2D573A6}"/>
            </c:ext>
          </c:extLst>
        </c:ser>
        <c:dLbls>
          <c:dLblPos val="ctr"/>
          <c:showLegendKey val="0"/>
          <c:showVal val="1"/>
          <c:showCatName val="0"/>
          <c:showSerName val="0"/>
          <c:showPercent val="0"/>
          <c:showBubbleSize val="0"/>
        </c:dLbls>
        <c:smooth val="0"/>
        <c:axId val="333165720"/>
        <c:axId val="333168016"/>
      </c:lineChart>
      <c:catAx>
        <c:axId val="33316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8016"/>
        <c:crosses val="autoZero"/>
        <c:auto val="1"/>
        <c:lblAlgn val="ctr"/>
        <c:lblOffset val="100"/>
        <c:noMultiLvlLbl val="0"/>
      </c:catAx>
      <c:valAx>
        <c:axId val="333168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165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A5A099-2488-4C8B-A474-36436D532413}" type="datetimeFigureOut">
              <a:rPr lang="en-US" smtClean="0"/>
              <a:pPr/>
              <a:t>5/25/2016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587B4-A768-4A95-B4B8-1935A28373CC}" type="slidenum">
              <a:rPr lang="en-US" smtClean="0"/>
              <a:pPr/>
              <a:t>‹#›</a:t>
            </a:fld>
            <a:endParaRPr lang="en-US"/>
          </a:p>
        </p:txBody>
      </p:sp>
    </p:spTree>
    <p:extLst>
      <p:ext uri="{BB962C8B-B14F-4D97-AF65-F5344CB8AC3E}">
        <p14:creationId xmlns:p14="http://schemas.microsoft.com/office/powerpoint/2010/main" val="1161649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587B4-A768-4A95-B4B8-1935A28373CC}" type="slidenum">
              <a:rPr lang="en-US" smtClean="0"/>
              <a:pPr/>
              <a:t>1</a:t>
            </a:fld>
            <a:endParaRPr lang="en-US"/>
          </a:p>
        </p:txBody>
      </p:sp>
    </p:spTree>
    <p:extLst>
      <p:ext uri="{BB962C8B-B14F-4D97-AF65-F5344CB8AC3E}">
        <p14:creationId xmlns:p14="http://schemas.microsoft.com/office/powerpoint/2010/main" val="3061505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587B4-A768-4A95-B4B8-1935A28373CC}" type="slidenum">
              <a:rPr lang="en-US" smtClean="0"/>
              <a:pPr/>
              <a:t>6</a:t>
            </a:fld>
            <a:endParaRPr lang="en-US"/>
          </a:p>
        </p:txBody>
      </p:sp>
    </p:spTree>
    <p:extLst>
      <p:ext uri="{BB962C8B-B14F-4D97-AF65-F5344CB8AC3E}">
        <p14:creationId xmlns:p14="http://schemas.microsoft.com/office/powerpoint/2010/main" val="3401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587B4-A768-4A95-B4B8-1935A28373CC}" type="slidenum">
              <a:rPr lang="en-US" smtClean="0"/>
              <a:pPr/>
              <a:t>25</a:t>
            </a:fld>
            <a:endParaRPr lang="en-US"/>
          </a:p>
        </p:txBody>
      </p:sp>
    </p:spTree>
    <p:extLst>
      <p:ext uri="{BB962C8B-B14F-4D97-AF65-F5344CB8AC3E}">
        <p14:creationId xmlns:p14="http://schemas.microsoft.com/office/powerpoint/2010/main" val="201381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587B4-A768-4A95-B4B8-1935A28373CC}" type="slidenum">
              <a:rPr lang="en-US" smtClean="0"/>
              <a:pPr/>
              <a:t>59</a:t>
            </a:fld>
            <a:endParaRPr lang="en-US"/>
          </a:p>
        </p:txBody>
      </p:sp>
    </p:spTree>
    <p:extLst>
      <p:ext uri="{BB962C8B-B14F-4D97-AF65-F5344CB8AC3E}">
        <p14:creationId xmlns:p14="http://schemas.microsoft.com/office/powerpoint/2010/main" val="969340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587B4-A768-4A95-B4B8-1935A28373CC}" type="slidenum">
              <a:rPr lang="en-US" smtClean="0"/>
              <a:pPr/>
              <a:t>64</a:t>
            </a:fld>
            <a:endParaRPr lang="en-US"/>
          </a:p>
        </p:txBody>
      </p:sp>
    </p:spTree>
    <p:extLst>
      <p:ext uri="{BB962C8B-B14F-4D97-AF65-F5344CB8AC3E}">
        <p14:creationId xmlns:p14="http://schemas.microsoft.com/office/powerpoint/2010/main" val="77062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E237C2-A24E-494A-AEA2-BC9FEB76ECE0}"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E6DB9-4B38-4542-9037-0D861328C5D4}"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83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E237C2-A24E-494A-AEA2-BC9FEB76ECE0}"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E6DB9-4B38-4542-9037-0D861328C5D4}" type="slidenum">
              <a:rPr lang="en-US" smtClean="0"/>
              <a:pPr/>
              <a:t>‹#›</a:t>
            </a:fld>
            <a:endParaRPr lang="en-US"/>
          </a:p>
        </p:txBody>
      </p:sp>
    </p:spTree>
    <p:extLst>
      <p:ext uri="{BB962C8B-B14F-4D97-AF65-F5344CB8AC3E}">
        <p14:creationId xmlns:p14="http://schemas.microsoft.com/office/powerpoint/2010/main" val="3951202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E237C2-A24E-494A-AEA2-BC9FEB76ECE0}"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E6DB9-4B38-4542-9037-0D861328C5D4}" type="slidenum">
              <a:rPr lang="en-US" smtClean="0"/>
              <a:pPr/>
              <a:t>‹#›</a:t>
            </a:fld>
            <a:endParaRPr lang="en-US"/>
          </a:p>
        </p:txBody>
      </p:sp>
    </p:spTree>
    <p:extLst>
      <p:ext uri="{BB962C8B-B14F-4D97-AF65-F5344CB8AC3E}">
        <p14:creationId xmlns:p14="http://schemas.microsoft.com/office/powerpoint/2010/main" val="3862425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xfrm>
            <a:off x="160177" y="187524"/>
            <a:ext cx="8823647" cy="696206"/>
          </a:xfrm>
          <a:prstGeom prst="rect">
            <a:avLst/>
          </a:prstGeom>
        </p:spPr>
        <p:txBody>
          <a:bodyPr/>
          <a:lstStyle>
            <a:lvl1pPr algn="l">
              <a:defRPr sz="2531" b="1">
                <a:latin typeface="Century Gothic"/>
                <a:ea typeface="Century Gothic"/>
                <a:cs typeface="Century Gothic"/>
                <a:sym typeface="Century Gothic"/>
              </a:defRPr>
            </a:lvl1p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906606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E237C2-A24E-494A-AEA2-BC9FEB76ECE0}"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E6DB9-4B38-4542-9037-0D861328C5D4}" type="slidenum">
              <a:rPr lang="en-US" smtClean="0"/>
              <a:pPr/>
              <a:t>‹#›</a:t>
            </a:fld>
            <a:endParaRPr lang="en-US"/>
          </a:p>
        </p:txBody>
      </p:sp>
    </p:spTree>
    <p:extLst>
      <p:ext uri="{BB962C8B-B14F-4D97-AF65-F5344CB8AC3E}">
        <p14:creationId xmlns:p14="http://schemas.microsoft.com/office/powerpoint/2010/main" val="245677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E237C2-A24E-494A-AEA2-BC9FEB76ECE0}"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EE6DB9-4B38-4542-9037-0D861328C5D4}"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3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E237C2-A24E-494A-AEA2-BC9FEB76ECE0}" type="datetimeFigureOut">
              <a:rPr lang="en-US" smtClean="0"/>
              <a:pPr/>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E6DB9-4B38-4542-9037-0D861328C5D4}" type="slidenum">
              <a:rPr lang="en-US" smtClean="0"/>
              <a:pPr/>
              <a:t>‹#›</a:t>
            </a:fld>
            <a:endParaRPr lang="en-US"/>
          </a:p>
        </p:txBody>
      </p:sp>
    </p:spTree>
    <p:extLst>
      <p:ext uri="{BB962C8B-B14F-4D97-AF65-F5344CB8AC3E}">
        <p14:creationId xmlns:p14="http://schemas.microsoft.com/office/powerpoint/2010/main" val="354248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E237C2-A24E-494A-AEA2-BC9FEB76ECE0}" type="datetimeFigureOut">
              <a:rPr lang="en-US" smtClean="0"/>
              <a:pPr/>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EE6DB9-4B38-4542-9037-0D861328C5D4}" type="slidenum">
              <a:rPr lang="en-US" smtClean="0"/>
              <a:pPr/>
              <a:t>‹#›</a:t>
            </a:fld>
            <a:endParaRPr lang="en-US"/>
          </a:p>
        </p:txBody>
      </p:sp>
    </p:spTree>
    <p:extLst>
      <p:ext uri="{BB962C8B-B14F-4D97-AF65-F5344CB8AC3E}">
        <p14:creationId xmlns:p14="http://schemas.microsoft.com/office/powerpoint/2010/main" val="959750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E237C2-A24E-494A-AEA2-BC9FEB76ECE0}" type="datetimeFigureOut">
              <a:rPr lang="en-US" smtClean="0"/>
              <a:pPr/>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EE6DB9-4B38-4542-9037-0D861328C5D4}" type="slidenum">
              <a:rPr lang="en-US" smtClean="0"/>
              <a:pPr/>
              <a:t>‹#›</a:t>
            </a:fld>
            <a:endParaRPr lang="en-US"/>
          </a:p>
        </p:txBody>
      </p:sp>
    </p:spTree>
    <p:extLst>
      <p:ext uri="{BB962C8B-B14F-4D97-AF65-F5344CB8AC3E}">
        <p14:creationId xmlns:p14="http://schemas.microsoft.com/office/powerpoint/2010/main" val="15015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5E237C2-A24E-494A-AEA2-BC9FEB76ECE0}" type="datetimeFigureOut">
              <a:rPr lang="en-US" smtClean="0"/>
              <a:pPr/>
              <a:t>5/25/2016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4EE6DB9-4B38-4542-9037-0D861328C5D4}" type="slidenum">
              <a:rPr lang="en-US" smtClean="0"/>
              <a:pPr/>
              <a:t>‹#›</a:t>
            </a:fld>
            <a:endParaRPr lang="en-US"/>
          </a:p>
        </p:txBody>
      </p:sp>
    </p:spTree>
    <p:extLst>
      <p:ext uri="{BB962C8B-B14F-4D97-AF65-F5344CB8AC3E}">
        <p14:creationId xmlns:p14="http://schemas.microsoft.com/office/powerpoint/2010/main" val="378002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5E237C2-A24E-494A-AEA2-BC9FEB76ECE0}" type="datetimeFigureOut">
              <a:rPr lang="en-US" smtClean="0"/>
              <a:pPr/>
              <a:t>5/25/2016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4EE6DB9-4B38-4542-9037-0D861328C5D4}" type="slidenum">
              <a:rPr lang="en-US" smtClean="0"/>
              <a:pPr/>
              <a:t>‹#›</a:t>
            </a:fld>
            <a:endParaRPr lang="en-US"/>
          </a:p>
        </p:txBody>
      </p:sp>
    </p:spTree>
    <p:extLst>
      <p:ext uri="{BB962C8B-B14F-4D97-AF65-F5344CB8AC3E}">
        <p14:creationId xmlns:p14="http://schemas.microsoft.com/office/powerpoint/2010/main" val="274518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237C2-A24E-494A-AEA2-BC9FEB76ECE0}" type="datetimeFigureOut">
              <a:rPr lang="en-US" smtClean="0"/>
              <a:pPr/>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EE6DB9-4B38-4542-9037-0D861328C5D4}" type="slidenum">
              <a:rPr lang="en-US" smtClean="0"/>
              <a:pPr/>
              <a:t>‹#›</a:t>
            </a:fld>
            <a:endParaRPr lang="en-US"/>
          </a:p>
        </p:txBody>
      </p:sp>
    </p:spTree>
    <p:extLst>
      <p:ext uri="{BB962C8B-B14F-4D97-AF65-F5344CB8AC3E}">
        <p14:creationId xmlns:p14="http://schemas.microsoft.com/office/powerpoint/2010/main" val="3475689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5E237C2-A24E-494A-AEA2-BC9FEB76ECE0}" type="datetimeFigureOut">
              <a:rPr lang="en-US" smtClean="0"/>
              <a:pPr/>
              <a:t>5/25/2016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4EE6DB9-4B38-4542-9037-0D861328C5D4}"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50679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goperu.about.com/od/gettingaroundperu/Getting-Around-Peru.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76" y="2895600"/>
            <a:ext cx="9144000" cy="3416320"/>
          </a:xfrm>
          <a:prstGeom prst="rect">
            <a:avLst/>
          </a:prstGeom>
        </p:spPr>
        <p:style>
          <a:lnRef idx="0">
            <a:scrgbClr r="0" g="0" b="0"/>
          </a:lnRef>
          <a:fillRef idx="1003">
            <a:schemeClr val="lt2"/>
          </a:fillRef>
          <a:effectRef idx="0">
            <a:scrgbClr r="0" g="0" b="0"/>
          </a:effectRef>
          <a:fontRef idx="major"/>
        </p:style>
        <p:txBody>
          <a:bodyPr wrap="square">
            <a:spAutoFit/>
          </a:bodyPr>
          <a:lstStyle/>
          <a:p>
            <a:pPr algn="ctr"/>
            <a:r>
              <a:rPr lang="en-US" sz="3600" b="1" dirty="0">
                <a:solidFill>
                  <a:srgbClr val="FF0000"/>
                </a:solidFill>
                <a:latin typeface="Arial" panose="020B0604020202020204" pitchFamily="34" charset="0"/>
                <a:cs typeface="Arial" panose="020B0604020202020204" pitchFamily="34" charset="0"/>
              </a:rPr>
              <a:t>Possible Interventions and Strategies </a:t>
            </a:r>
            <a:br>
              <a:rPr lang="en-US" sz="3600" b="1" dirty="0">
                <a:solidFill>
                  <a:srgbClr val="FF0000"/>
                </a:solidFill>
                <a:latin typeface="Arial" panose="020B0604020202020204" pitchFamily="34" charset="0"/>
                <a:cs typeface="Arial" panose="020B0604020202020204" pitchFamily="34" charset="0"/>
              </a:rPr>
            </a:br>
            <a:r>
              <a:rPr lang="en-US" sz="3600" b="1" dirty="0">
                <a:solidFill>
                  <a:srgbClr val="FF0000"/>
                </a:solidFill>
                <a:latin typeface="Arial" panose="020B0604020202020204" pitchFamily="34" charset="0"/>
                <a:cs typeface="Arial" panose="020B0604020202020204" pitchFamily="34" charset="0"/>
              </a:rPr>
              <a:t>towards </a:t>
            </a:r>
            <a:br>
              <a:rPr lang="en-US" sz="3600" b="1" dirty="0">
                <a:solidFill>
                  <a:srgbClr val="FF0000"/>
                </a:solidFill>
                <a:latin typeface="Arial" panose="020B0604020202020204" pitchFamily="34" charset="0"/>
                <a:cs typeface="Arial" panose="020B0604020202020204" pitchFamily="34" charset="0"/>
              </a:rPr>
            </a:br>
            <a:r>
              <a:rPr lang="en-US" sz="3600" b="1" dirty="0">
                <a:solidFill>
                  <a:srgbClr val="FF0000"/>
                </a:solidFill>
                <a:latin typeface="Arial" panose="020B0604020202020204" pitchFamily="34" charset="0"/>
                <a:cs typeface="Arial" panose="020B0604020202020204" pitchFamily="34" charset="0"/>
              </a:rPr>
              <a:t>Growth &amp; Sustainable </a:t>
            </a:r>
            <a:br>
              <a:rPr lang="en-US" sz="3600" b="1" dirty="0">
                <a:solidFill>
                  <a:srgbClr val="FF0000"/>
                </a:solidFill>
                <a:latin typeface="Arial" panose="020B0604020202020204" pitchFamily="34" charset="0"/>
                <a:cs typeface="Arial" panose="020B0604020202020204" pitchFamily="34" charset="0"/>
              </a:rPr>
            </a:br>
            <a:r>
              <a:rPr lang="en-US" sz="3600" b="1" dirty="0">
                <a:solidFill>
                  <a:srgbClr val="FF0000"/>
                </a:solidFill>
                <a:latin typeface="Arial" panose="020B0604020202020204" pitchFamily="34" charset="0"/>
                <a:cs typeface="Arial" panose="020B0604020202020204" pitchFamily="34" charset="0"/>
              </a:rPr>
              <a:t>Shrimp </a:t>
            </a:r>
            <a:r>
              <a:rPr lang="en-US" sz="3600" b="1" dirty="0" err="1">
                <a:solidFill>
                  <a:srgbClr val="FF0000"/>
                </a:solidFill>
                <a:latin typeface="Arial" panose="020B0604020202020204" pitchFamily="34" charset="0"/>
                <a:cs typeface="Arial" panose="020B0604020202020204" pitchFamily="34" charset="0"/>
              </a:rPr>
              <a:t>Aqyaculture</a:t>
            </a:r>
            <a:r>
              <a:rPr lang="en-US" sz="3600" b="1" dirty="0">
                <a:solidFill>
                  <a:srgbClr val="FF0000"/>
                </a:solidFill>
                <a:latin typeface="Arial" panose="020B0604020202020204" pitchFamily="34" charset="0"/>
                <a:cs typeface="Arial" panose="020B0604020202020204" pitchFamily="34" charset="0"/>
              </a:rPr>
              <a:t> Industry</a:t>
            </a:r>
            <a:br>
              <a:rPr lang="en-US" sz="3600" b="1" dirty="0">
                <a:solidFill>
                  <a:srgbClr val="FF0000"/>
                </a:solidFill>
                <a:latin typeface="Arial" panose="020B0604020202020204" pitchFamily="34" charset="0"/>
                <a:cs typeface="Arial" panose="020B0604020202020204" pitchFamily="34" charset="0"/>
              </a:rPr>
            </a:br>
            <a:r>
              <a:rPr lang="en-US" sz="3600" b="1" dirty="0">
                <a:solidFill>
                  <a:srgbClr val="FF0000"/>
                </a:solidFill>
                <a:latin typeface="Arial" panose="020B0604020202020204" pitchFamily="34" charset="0"/>
                <a:cs typeface="Arial" panose="020B0604020202020204" pitchFamily="34" charset="0"/>
              </a:rPr>
              <a:t> in </a:t>
            </a:r>
            <a:br>
              <a:rPr lang="en-US" sz="3600" b="1" dirty="0">
                <a:solidFill>
                  <a:srgbClr val="FF0000"/>
                </a:solidFill>
                <a:latin typeface="Arial" panose="020B0604020202020204" pitchFamily="34" charset="0"/>
                <a:cs typeface="Arial" panose="020B0604020202020204" pitchFamily="34" charset="0"/>
              </a:rPr>
            </a:br>
            <a:r>
              <a:rPr lang="en-US" sz="3600" b="1" dirty="0">
                <a:solidFill>
                  <a:srgbClr val="FF0000"/>
                </a:solidFill>
                <a:latin typeface="Arial" panose="020B0604020202020204" pitchFamily="34" charset="0"/>
                <a:cs typeface="Arial" panose="020B0604020202020204" pitchFamily="34" charset="0"/>
              </a:rPr>
              <a:t>North Western Province, Sri Lanka</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6" y="76200"/>
            <a:ext cx="4083424" cy="2736856"/>
          </a:xfrm>
          <a:prstGeom prst="rect">
            <a:avLst/>
          </a:prstGeom>
        </p:spPr>
      </p:pic>
    </p:spTree>
    <p:extLst>
      <p:ext uri="{BB962C8B-B14F-4D97-AF65-F5344CB8AC3E}">
        <p14:creationId xmlns:p14="http://schemas.microsoft.com/office/powerpoint/2010/main" val="2011308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559659"/>
          </a:xfrm>
        </p:spPr>
        <p:txBody>
          <a:bodyPr>
            <a:normAutofit/>
          </a:bodyPr>
          <a:lstStyle/>
          <a:p>
            <a:pPr algn="ctr"/>
            <a:r>
              <a:rPr lang="en-US" sz="3200" dirty="0">
                <a:solidFill>
                  <a:srgbClr val="FF0000"/>
                </a:solidFill>
                <a:latin typeface="Arial" panose="020B0604020202020204" pitchFamily="34" charset="0"/>
                <a:cs typeface="Arial" panose="020B0604020202020204" pitchFamily="34" charset="0"/>
              </a:rPr>
              <a:t>Monthly Shrimp Exports 2012</a:t>
            </a:r>
            <a:br>
              <a:rPr lang="en-US" sz="3200" dirty="0">
                <a:solidFill>
                  <a:srgbClr val="FF0000"/>
                </a:solidFill>
                <a:latin typeface="Arial" panose="020B0604020202020204" pitchFamily="34" charset="0"/>
                <a:cs typeface="Arial" panose="020B0604020202020204" pitchFamily="34" charset="0"/>
              </a:rPr>
            </a:br>
            <a:endParaRPr lang="en-US" sz="3200" dirty="0">
              <a:solidFill>
                <a:srgbClr val="FF0000"/>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0464297"/>
              </p:ext>
            </p:extLst>
          </p:nvPr>
        </p:nvGraphicFramePr>
        <p:xfrm>
          <a:off x="822324" y="1676401"/>
          <a:ext cx="7544435" cy="4192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9895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559659"/>
          </a:xfrm>
        </p:spPr>
        <p:txBody>
          <a:bodyPr>
            <a:normAutofit/>
          </a:bodyPr>
          <a:lstStyle/>
          <a:p>
            <a:pPr algn="ctr"/>
            <a:r>
              <a:rPr lang="en-US" sz="2800" dirty="0">
                <a:solidFill>
                  <a:srgbClr val="FF0000"/>
                </a:solidFill>
                <a:latin typeface="Arial" panose="020B0604020202020204" pitchFamily="34" charset="0"/>
                <a:cs typeface="Arial" panose="020B0604020202020204" pitchFamily="34" charset="0"/>
              </a:rPr>
              <a:t>Monthly Shrimp Production &amp; Exports 2012</a:t>
            </a:r>
            <a:br>
              <a:rPr lang="en-US" sz="2800" dirty="0">
                <a:solidFill>
                  <a:srgbClr val="FF0000"/>
                </a:solidFill>
                <a:latin typeface="Arial" panose="020B0604020202020204" pitchFamily="34" charset="0"/>
                <a:cs typeface="Arial" panose="020B0604020202020204" pitchFamily="34" charset="0"/>
              </a:rPr>
            </a:br>
            <a:endParaRPr lang="en-US" sz="2800" dirty="0">
              <a:solidFill>
                <a:srgbClr val="FF0000"/>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8750187"/>
              </p:ext>
            </p:extLst>
          </p:nvPr>
        </p:nvGraphicFramePr>
        <p:xfrm>
          <a:off x="822324" y="1676401"/>
          <a:ext cx="7544435" cy="4192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7820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559659"/>
          </a:xfrm>
        </p:spPr>
        <p:txBody>
          <a:bodyPr>
            <a:normAutofit/>
          </a:bodyPr>
          <a:lstStyle/>
          <a:p>
            <a:pPr algn="ctr"/>
            <a:r>
              <a:rPr lang="en-US" sz="2800" dirty="0">
                <a:solidFill>
                  <a:srgbClr val="FF0000"/>
                </a:solidFill>
                <a:latin typeface="Arial" panose="020B0604020202020204" pitchFamily="34" charset="0"/>
                <a:cs typeface="Arial" panose="020B0604020202020204" pitchFamily="34" charset="0"/>
              </a:rPr>
              <a:t>Monthly Shrimp Production &amp; Exports with </a:t>
            </a:r>
            <a:br>
              <a:rPr lang="en-US" sz="2800" dirty="0">
                <a:solidFill>
                  <a:srgbClr val="FF0000"/>
                </a:solidFill>
                <a:latin typeface="Arial" panose="020B0604020202020204" pitchFamily="34" charset="0"/>
                <a:cs typeface="Arial" panose="020B0604020202020204" pitchFamily="34" charset="0"/>
              </a:rPr>
            </a:br>
            <a:r>
              <a:rPr lang="en-US" sz="2800" dirty="0">
                <a:solidFill>
                  <a:srgbClr val="FF0000"/>
                </a:solidFill>
                <a:latin typeface="Arial" panose="020B0604020202020204" pitchFamily="34" charset="0"/>
                <a:cs typeface="Arial" panose="020B0604020202020204" pitchFamily="34" charset="0"/>
              </a:rPr>
              <a:t>Farm Gate Prices 2012</a:t>
            </a:r>
            <a:br>
              <a:rPr lang="en-US" sz="2800" dirty="0">
                <a:solidFill>
                  <a:srgbClr val="FF0000"/>
                </a:solidFill>
                <a:latin typeface="Arial" panose="020B0604020202020204" pitchFamily="34" charset="0"/>
                <a:cs typeface="Arial" panose="020B0604020202020204" pitchFamily="34" charset="0"/>
              </a:rPr>
            </a:br>
            <a:endParaRPr lang="en-US" sz="2800" dirty="0">
              <a:solidFill>
                <a:srgbClr val="FF0000"/>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0318573"/>
              </p:ext>
            </p:extLst>
          </p:nvPr>
        </p:nvGraphicFramePr>
        <p:xfrm>
          <a:off x="822324" y="1676401"/>
          <a:ext cx="7544435" cy="4192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2340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559659"/>
          </a:xfrm>
        </p:spPr>
        <p:txBody>
          <a:bodyPr>
            <a:normAutofit/>
          </a:bodyPr>
          <a:lstStyle/>
          <a:p>
            <a:pPr algn="ctr"/>
            <a:r>
              <a:rPr lang="en-US" sz="3200" dirty="0">
                <a:solidFill>
                  <a:srgbClr val="FF0000"/>
                </a:solidFill>
                <a:latin typeface="Arial" panose="020B0604020202020204" pitchFamily="34" charset="0"/>
                <a:cs typeface="Arial" panose="020B0604020202020204" pitchFamily="34" charset="0"/>
              </a:rPr>
              <a:t>Monthly Shrimp Production 2013</a:t>
            </a:r>
            <a:br>
              <a:rPr lang="en-US" sz="3200" dirty="0">
                <a:solidFill>
                  <a:srgbClr val="FF0000"/>
                </a:solidFill>
                <a:latin typeface="Arial" panose="020B0604020202020204" pitchFamily="34" charset="0"/>
                <a:cs typeface="Arial" panose="020B0604020202020204" pitchFamily="34" charset="0"/>
              </a:rPr>
            </a:br>
            <a:endParaRPr lang="en-US" sz="3200" dirty="0">
              <a:solidFill>
                <a:srgbClr val="FF0000"/>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95245965"/>
              </p:ext>
            </p:extLst>
          </p:nvPr>
        </p:nvGraphicFramePr>
        <p:xfrm>
          <a:off x="822324" y="1676401"/>
          <a:ext cx="7544435" cy="4192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7898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559659"/>
          </a:xfrm>
        </p:spPr>
        <p:txBody>
          <a:bodyPr>
            <a:normAutofit/>
          </a:bodyPr>
          <a:lstStyle/>
          <a:p>
            <a:pPr algn="ctr"/>
            <a:r>
              <a:rPr lang="en-US" sz="4400" dirty="0">
                <a:solidFill>
                  <a:srgbClr val="FF0000"/>
                </a:solidFill>
                <a:latin typeface="Arial" panose="020B0604020202020204" pitchFamily="34" charset="0"/>
                <a:cs typeface="Arial" panose="020B0604020202020204" pitchFamily="34" charset="0"/>
              </a:rPr>
              <a:t>Monthly Shrimp Exports 2013</a:t>
            </a:r>
            <a:br>
              <a:rPr lang="en-US" sz="4400" dirty="0">
                <a:solidFill>
                  <a:srgbClr val="FF0000"/>
                </a:solidFill>
                <a:latin typeface="Arial" panose="020B0604020202020204" pitchFamily="34" charset="0"/>
                <a:cs typeface="Arial" panose="020B0604020202020204" pitchFamily="34" charset="0"/>
              </a:rPr>
            </a:br>
            <a:endParaRPr lang="en-US" sz="4400" dirty="0">
              <a:solidFill>
                <a:srgbClr val="FF0000"/>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894014"/>
              </p:ext>
            </p:extLst>
          </p:nvPr>
        </p:nvGraphicFramePr>
        <p:xfrm>
          <a:off x="822324" y="1676401"/>
          <a:ext cx="7544435" cy="4192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518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559659"/>
          </a:xfrm>
        </p:spPr>
        <p:txBody>
          <a:bodyPr>
            <a:normAutofit/>
          </a:bodyPr>
          <a:lstStyle/>
          <a:p>
            <a:pPr algn="ctr"/>
            <a:r>
              <a:rPr lang="en-US" sz="2800" dirty="0">
                <a:solidFill>
                  <a:srgbClr val="FF0000"/>
                </a:solidFill>
                <a:latin typeface="Arial" panose="020B0604020202020204" pitchFamily="34" charset="0"/>
                <a:cs typeface="Arial" panose="020B0604020202020204" pitchFamily="34" charset="0"/>
              </a:rPr>
              <a:t>Monthly Shrimp Production &amp; Exports 2013</a:t>
            </a:r>
            <a:br>
              <a:rPr lang="en-US" sz="2800" dirty="0">
                <a:solidFill>
                  <a:srgbClr val="FF0000"/>
                </a:solidFill>
                <a:latin typeface="Arial" panose="020B0604020202020204" pitchFamily="34" charset="0"/>
                <a:cs typeface="Arial" panose="020B0604020202020204" pitchFamily="34" charset="0"/>
              </a:rPr>
            </a:br>
            <a:endParaRPr lang="en-US" sz="2800" dirty="0">
              <a:solidFill>
                <a:srgbClr val="FF0000"/>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32439819"/>
              </p:ext>
            </p:extLst>
          </p:nvPr>
        </p:nvGraphicFramePr>
        <p:xfrm>
          <a:off x="822324" y="1676401"/>
          <a:ext cx="7544435" cy="4192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4729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559659"/>
          </a:xfrm>
        </p:spPr>
        <p:txBody>
          <a:bodyPr>
            <a:normAutofit/>
          </a:bodyPr>
          <a:lstStyle/>
          <a:p>
            <a:pPr algn="ctr"/>
            <a:r>
              <a:rPr lang="en-US" sz="2800" dirty="0">
                <a:solidFill>
                  <a:srgbClr val="FF0000"/>
                </a:solidFill>
                <a:latin typeface="Arial" panose="020B0604020202020204" pitchFamily="34" charset="0"/>
                <a:cs typeface="Arial" panose="020B0604020202020204" pitchFamily="34" charset="0"/>
              </a:rPr>
              <a:t>Monthly Shrimp Production &amp; Exports with</a:t>
            </a:r>
            <a:br>
              <a:rPr lang="en-US" sz="2800" dirty="0">
                <a:solidFill>
                  <a:srgbClr val="FF0000"/>
                </a:solidFill>
                <a:latin typeface="Arial" panose="020B0604020202020204" pitchFamily="34" charset="0"/>
                <a:cs typeface="Arial" panose="020B0604020202020204" pitchFamily="34" charset="0"/>
              </a:rPr>
            </a:br>
            <a:r>
              <a:rPr lang="en-US" sz="2800" dirty="0">
                <a:solidFill>
                  <a:srgbClr val="FF0000"/>
                </a:solidFill>
                <a:latin typeface="Arial" panose="020B0604020202020204" pitchFamily="34" charset="0"/>
                <a:cs typeface="Arial" panose="020B0604020202020204" pitchFamily="34" charset="0"/>
              </a:rPr>
              <a:t>Farm Gate Prices  2013</a:t>
            </a:r>
            <a:br>
              <a:rPr lang="en-US" sz="2800" dirty="0">
                <a:solidFill>
                  <a:srgbClr val="FF0000"/>
                </a:solidFill>
                <a:latin typeface="Arial" panose="020B0604020202020204" pitchFamily="34" charset="0"/>
                <a:cs typeface="Arial" panose="020B0604020202020204" pitchFamily="34" charset="0"/>
              </a:rPr>
            </a:br>
            <a:endParaRPr lang="en-US" sz="2800" dirty="0">
              <a:solidFill>
                <a:srgbClr val="FF0000"/>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42735703"/>
              </p:ext>
            </p:extLst>
          </p:nvPr>
        </p:nvGraphicFramePr>
        <p:xfrm>
          <a:off x="822324" y="1676401"/>
          <a:ext cx="7544435" cy="4192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2448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559659"/>
          </a:xfrm>
        </p:spPr>
        <p:txBody>
          <a:bodyPr>
            <a:normAutofit/>
          </a:bodyPr>
          <a:lstStyle/>
          <a:p>
            <a:pPr algn="ctr"/>
            <a:r>
              <a:rPr lang="en-US" sz="3200" dirty="0">
                <a:solidFill>
                  <a:srgbClr val="FF0000"/>
                </a:solidFill>
                <a:latin typeface="Arial" panose="020B0604020202020204" pitchFamily="34" charset="0"/>
                <a:cs typeface="Arial" panose="020B0604020202020204" pitchFamily="34" charset="0"/>
              </a:rPr>
              <a:t>Monthly Shrimp Production 2014</a:t>
            </a:r>
            <a:br>
              <a:rPr lang="en-US" sz="3200" dirty="0">
                <a:solidFill>
                  <a:srgbClr val="FF0000"/>
                </a:solidFill>
                <a:latin typeface="Arial" panose="020B0604020202020204" pitchFamily="34" charset="0"/>
                <a:cs typeface="Arial" panose="020B0604020202020204" pitchFamily="34" charset="0"/>
              </a:rPr>
            </a:br>
            <a:endParaRPr lang="en-US" sz="3200" dirty="0">
              <a:solidFill>
                <a:srgbClr val="FF0000"/>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56800376"/>
              </p:ext>
            </p:extLst>
          </p:nvPr>
        </p:nvGraphicFramePr>
        <p:xfrm>
          <a:off x="822324" y="1676401"/>
          <a:ext cx="7544435" cy="4192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0632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559659"/>
          </a:xfrm>
        </p:spPr>
        <p:txBody>
          <a:bodyPr>
            <a:normAutofit/>
          </a:bodyPr>
          <a:lstStyle/>
          <a:p>
            <a:pPr algn="ctr"/>
            <a:r>
              <a:rPr lang="en-US" sz="3200" dirty="0">
                <a:solidFill>
                  <a:srgbClr val="FF0000"/>
                </a:solidFill>
                <a:latin typeface="Arial" panose="020B0604020202020204" pitchFamily="34" charset="0"/>
                <a:cs typeface="Arial" panose="020B0604020202020204" pitchFamily="34" charset="0"/>
              </a:rPr>
              <a:t>Monthly Shrimp Exports 2014</a:t>
            </a:r>
            <a:br>
              <a:rPr lang="en-US" sz="3200" dirty="0">
                <a:solidFill>
                  <a:srgbClr val="FF0000"/>
                </a:solidFill>
                <a:latin typeface="Arial" panose="020B0604020202020204" pitchFamily="34" charset="0"/>
                <a:cs typeface="Arial" panose="020B0604020202020204" pitchFamily="34" charset="0"/>
              </a:rPr>
            </a:br>
            <a:endParaRPr lang="en-US" sz="3200" dirty="0">
              <a:solidFill>
                <a:srgbClr val="FF0000"/>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24326792"/>
              </p:ext>
            </p:extLst>
          </p:nvPr>
        </p:nvGraphicFramePr>
        <p:xfrm>
          <a:off x="822324" y="1676401"/>
          <a:ext cx="7544435" cy="4192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2695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559659"/>
          </a:xfrm>
        </p:spPr>
        <p:txBody>
          <a:bodyPr>
            <a:normAutofit/>
          </a:bodyPr>
          <a:lstStyle/>
          <a:p>
            <a:pPr algn="ctr"/>
            <a:r>
              <a:rPr lang="en-US" sz="2800" dirty="0">
                <a:solidFill>
                  <a:srgbClr val="FF0000"/>
                </a:solidFill>
                <a:latin typeface="Arial" panose="020B0604020202020204" pitchFamily="34" charset="0"/>
                <a:cs typeface="Arial" panose="020B0604020202020204" pitchFamily="34" charset="0"/>
              </a:rPr>
              <a:t>Monthly Shrimp Production &amp; Exports 2014</a:t>
            </a:r>
            <a:br>
              <a:rPr lang="en-US" sz="2800" dirty="0">
                <a:solidFill>
                  <a:srgbClr val="FF0000"/>
                </a:solidFill>
                <a:latin typeface="Arial" panose="020B0604020202020204" pitchFamily="34" charset="0"/>
                <a:cs typeface="Arial" panose="020B0604020202020204" pitchFamily="34" charset="0"/>
              </a:rPr>
            </a:br>
            <a:endParaRPr lang="en-US" sz="2800" dirty="0">
              <a:solidFill>
                <a:srgbClr val="FF0000"/>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7975678"/>
              </p:ext>
            </p:extLst>
          </p:nvPr>
        </p:nvGraphicFramePr>
        <p:xfrm>
          <a:off x="822324" y="1676401"/>
          <a:ext cx="7544435" cy="4192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95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a:spLocks noGrp="1"/>
          </p:cNvSpPr>
          <p:nvPr>
            <p:ph type="title"/>
          </p:nvPr>
        </p:nvSpPr>
        <p:spPr>
          <a:xfrm>
            <a:off x="342900" y="152400"/>
            <a:ext cx="8229600" cy="914400"/>
          </a:xfrm>
          <a:ln>
            <a:noFill/>
          </a:ln>
        </p:spPr>
        <p:txBody>
          <a:bodyPr>
            <a:noAutofit/>
          </a:bodyPr>
          <a:lstStyle/>
          <a:p>
            <a:pPr algn="ctr"/>
            <a:r>
              <a:rPr lang="en-US" sz="4800" dirty="0">
                <a:solidFill>
                  <a:srgbClr val="7030A0"/>
                </a:solidFill>
                <a:latin typeface="Arial Black" pitchFamily="34" charset="0"/>
              </a:rPr>
              <a:t>Shrimp Aquaculture </a:t>
            </a:r>
          </a:p>
        </p:txBody>
      </p:sp>
      <p:sp>
        <p:nvSpPr>
          <p:cNvPr id="6" name="Rectangle 5"/>
          <p:cNvSpPr/>
          <p:nvPr/>
        </p:nvSpPr>
        <p:spPr>
          <a:xfrm>
            <a:off x="5256508" y="1600200"/>
            <a:ext cx="3887492" cy="4524315"/>
          </a:xfrm>
          <a:prstGeom prst="rect">
            <a:avLst/>
          </a:prstGeom>
        </p:spPr>
        <p:txBody>
          <a:bodyPr wrap="square">
            <a:spAutoFit/>
          </a:bodyPr>
          <a:lstStyle/>
          <a:p>
            <a:pPr algn="ctr"/>
            <a:r>
              <a:rPr lang="en-US" sz="3600" b="1" dirty="0">
                <a:solidFill>
                  <a:srgbClr val="FF0000"/>
                </a:solidFill>
              </a:rPr>
              <a:t>SRI LANKAN </a:t>
            </a:r>
          </a:p>
          <a:p>
            <a:pPr algn="ctr"/>
            <a:r>
              <a:rPr lang="en-US" sz="3600" b="1" dirty="0">
                <a:solidFill>
                  <a:srgbClr val="FF0000"/>
                </a:solidFill>
              </a:rPr>
              <a:t>SHRIMP AQUACULTURE</a:t>
            </a:r>
          </a:p>
          <a:p>
            <a:pPr algn="ctr"/>
            <a:r>
              <a:rPr lang="en-US" sz="3600" b="1" dirty="0">
                <a:solidFill>
                  <a:srgbClr val="FF0000"/>
                </a:solidFill>
              </a:rPr>
              <a:t>CAN PRODUCE</a:t>
            </a:r>
          </a:p>
          <a:p>
            <a:pPr algn="ctr"/>
            <a:r>
              <a:rPr lang="en-US" sz="3600" b="1" dirty="0">
                <a:solidFill>
                  <a:srgbClr val="FF0000"/>
                </a:solidFill>
              </a:rPr>
              <a:t>4,500 MT PER YEAR in NWP</a:t>
            </a:r>
          </a:p>
          <a:p>
            <a:pPr algn="ctr"/>
            <a:r>
              <a:rPr lang="en-US" sz="3600" b="1" dirty="0">
                <a:solidFill>
                  <a:schemeClr val="bg1"/>
                </a:solidFill>
              </a:rPr>
              <a:t>EXPORTS</a:t>
            </a:r>
            <a:r>
              <a:rPr lang="en-US" sz="3600" b="1" dirty="0">
                <a:solidFill>
                  <a:srgbClr val="FF0000"/>
                </a:solidFill>
              </a:rPr>
              <a:t> </a:t>
            </a:r>
            <a:r>
              <a:rPr lang="en-US" sz="3600" b="1" dirty="0">
                <a:solidFill>
                  <a:schemeClr val="bg1"/>
                </a:solidFill>
              </a:rPr>
              <a:t>1500 MT PER ANNUM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732" y="1257306"/>
            <a:ext cx="4275667" cy="240506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732" y="3887756"/>
            <a:ext cx="4807776" cy="2704375"/>
          </a:xfrm>
          <a:prstGeom prst="rect">
            <a:avLst/>
          </a:prstGeom>
        </p:spPr>
      </p:pic>
    </p:spTree>
    <p:extLst>
      <p:ext uri="{BB962C8B-B14F-4D97-AF65-F5344CB8AC3E}">
        <p14:creationId xmlns:p14="http://schemas.microsoft.com/office/powerpoint/2010/main" val="2305568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559659"/>
          </a:xfrm>
        </p:spPr>
        <p:txBody>
          <a:bodyPr>
            <a:normAutofit/>
          </a:bodyPr>
          <a:lstStyle/>
          <a:p>
            <a:pPr algn="ctr"/>
            <a:r>
              <a:rPr lang="en-US" sz="2800" dirty="0">
                <a:solidFill>
                  <a:srgbClr val="FF0000"/>
                </a:solidFill>
                <a:latin typeface="Arial" panose="020B0604020202020204" pitchFamily="34" charset="0"/>
                <a:cs typeface="Arial" panose="020B0604020202020204" pitchFamily="34" charset="0"/>
              </a:rPr>
              <a:t>Monthly Shrimp Production &amp; Exports with</a:t>
            </a:r>
            <a:br>
              <a:rPr lang="en-US" sz="2800" dirty="0">
                <a:solidFill>
                  <a:srgbClr val="FF0000"/>
                </a:solidFill>
                <a:latin typeface="Arial" panose="020B0604020202020204" pitchFamily="34" charset="0"/>
                <a:cs typeface="Arial" panose="020B0604020202020204" pitchFamily="34" charset="0"/>
              </a:rPr>
            </a:br>
            <a:r>
              <a:rPr lang="en-US" sz="2800" dirty="0">
                <a:solidFill>
                  <a:srgbClr val="FF0000"/>
                </a:solidFill>
                <a:latin typeface="Arial" panose="020B0604020202020204" pitchFamily="34" charset="0"/>
                <a:cs typeface="Arial" panose="020B0604020202020204" pitchFamily="34" charset="0"/>
              </a:rPr>
              <a:t>Farm Gate prices  2014</a:t>
            </a:r>
            <a:br>
              <a:rPr lang="en-US" sz="2800" dirty="0">
                <a:solidFill>
                  <a:srgbClr val="FF0000"/>
                </a:solidFill>
                <a:latin typeface="Arial" panose="020B0604020202020204" pitchFamily="34" charset="0"/>
                <a:cs typeface="Arial" panose="020B0604020202020204" pitchFamily="34" charset="0"/>
              </a:rPr>
            </a:br>
            <a:endParaRPr lang="en-US" sz="2800" dirty="0">
              <a:solidFill>
                <a:srgbClr val="FF0000"/>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76831610"/>
              </p:ext>
            </p:extLst>
          </p:nvPr>
        </p:nvGraphicFramePr>
        <p:xfrm>
          <a:off x="822324" y="1676401"/>
          <a:ext cx="7544435" cy="4192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3996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559659"/>
          </a:xfrm>
        </p:spPr>
        <p:txBody>
          <a:bodyPr>
            <a:normAutofit/>
          </a:bodyPr>
          <a:lstStyle/>
          <a:p>
            <a:pPr algn="ctr"/>
            <a:r>
              <a:rPr lang="en-US" sz="3200" dirty="0">
                <a:solidFill>
                  <a:srgbClr val="FF0000"/>
                </a:solidFill>
                <a:latin typeface="Arial" panose="020B0604020202020204" pitchFamily="34" charset="0"/>
                <a:cs typeface="Arial" panose="020B0604020202020204" pitchFamily="34" charset="0"/>
              </a:rPr>
              <a:t>Monthly Shrimp Production 2015</a:t>
            </a:r>
            <a:br>
              <a:rPr lang="en-US" sz="3200" dirty="0">
                <a:solidFill>
                  <a:srgbClr val="FF0000"/>
                </a:solidFill>
                <a:latin typeface="Arial" panose="020B0604020202020204" pitchFamily="34" charset="0"/>
                <a:cs typeface="Arial" panose="020B0604020202020204" pitchFamily="34" charset="0"/>
              </a:rPr>
            </a:br>
            <a:endParaRPr lang="en-US" sz="3200" dirty="0">
              <a:solidFill>
                <a:srgbClr val="FF0000"/>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9498672"/>
              </p:ext>
            </p:extLst>
          </p:nvPr>
        </p:nvGraphicFramePr>
        <p:xfrm>
          <a:off x="822324" y="1676401"/>
          <a:ext cx="7544435" cy="4192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2239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559659"/>
          </a:xfrm>
        </p:spPr>
        <p:txBody>
          <a:bodyPr>
            <a:normAutofit/>
          </a:bodyPr>
          <a:lstStyle/>
          <a:p>
            <a:pPr algn="ctr"/>
            <a:r>
              <a:rPr lang="en-US" sz="3200" dirty="0">
                <a:solidFill>
                  <a:srgbClr val="FF0000"/>
                </a:solidFill>
                <a:latin typeface="Arial" panose="020B0604020202020204" pitchFamily="34" charset="0"/>
                <a:cs typeface="Arial" panose="020B0604020202020204" pitchFamily="34" charset="0"/>
              </a:rPr>
              <a:t>Monthly Shrimp Exports 2015</a:t>
            </a:r>
            <a:br>
              <a:rPr lang="en-US" sz="3200" dirty="0">
                <a:solidFill>
                  <a:srgbClr val="FF0000"/>
                </a:solidFill>
                <a:latin typeface="Arial" panose="020B0604020202020204" pitchFamily="34" charset="0"/>
                <a:cs typeface="Arial" panose="020B0604020202020204" pitchFamily="34" charset="0"/>
              </a:rPr>
            </a:br>
            <a:endParaRPr lang="en-US" sz="3200" dirty="0">
              <a:solidFill>
                <a:srgbClr val="FF0000"/>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4279195"/>
              </p:ext>
            </p:extLst>
          </p:nvPr>
        </p:nvGraphicFramePr>
        <p:xfrm>
          <a:off x="822324" y="1676401"/>
          <a:ext cx="7544435" cy="4192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1646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559659"/>
          </a:xfrm>
        </p:spPr>
        <p:txBody>
          <a:bodyPr>
            <a:normAutofit/>
          </a:bodyPr>
          <a:lstStyle/>
          <a:p>
            <a:pPr algn="ctr"/>
            <a:r>
              <a:rPr lang="en-US" sz="2800" dirty="0">
                <a:solidFill>
                  <a:srgbClr val="FF0000"/>
                </a:solidFill>
                <a:latin typeface="Arial" panose="020B0604020202020204" pitchFamily="34" charset="0"/>
                <a:cs typeface="Arial" panose="020B0604020202020204" pitchFamily="34" charset="0"/>
              </a:rPr>
              <a:t>Monthly Shrimp Production &amp; Exports 2015</a:t>
            </a:r>
            <a:br>
              <a:rPr lang="en-US" sz="2800" dirty="0">
                <a:solidFill>
                  <a:srgbClr val="FF0000"/>
                </a:solidFill>
                <a:latin typeface="Arial" panose="020B0604020202020204" pitchFamily="34" charset="0"/>
                <a:cs typeface="Arial" panose="020B0604020202020204" pitchFamily="34" charset="0"/>
              </a:rPr>
            </a:br>
            <a:endParaRPr lang="en-US" sz="2800" dirty="0">
              <a:solidFill>
                <a:srgbClr val="FF0000"/>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48394897"/>
              </p:ext>
            </p:extLst>
          </p:nvPr>
        </p:nvGraphicFramePr>
        <p:xfrm>
          <a:off x="822324" y="1676401"/>
          <a:ext cx="7544435" cy="4192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2395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559659"/>
          </a:xfrm>
        </p:spPr>
        <p:txBody>
          <a:bodyPr>
            <a:normAutofit/>
          </a:bodyPr>
          <a:lstStyle/>
          <a:p>
            <a:pPr algn="ctr"/>
            <a:r>
              <a:rPr lang="en-US" sz="2800" dirty="0">
                <a:solidFill>
                  <a:srgbClr val="FF0000"/>
                </a:solidFill>
                <a:latin typeface="Arial" panose="020B0604020202020204" pitchFamily="34" charset="0"/>
                <a:cs typeface="Arial" panose="020B0604020202020204" pitchFamily="34" charset="0"/>
              </a:rPr>
              <a:t>Monthly Shrimp Production &amp; Exports with</a:t>
            </a:r>
            <a:br>
              <a:rPr lang="en-US" sz="2800" dirty="0">
                <a:solidFill>
                  <a:srgbClr val="FF0000"/>
                </a:solidFill>
                <a:latin typeface="Arial" panose="020B0604020202020204" pitchFamily="34" charset="0"/>
                <a:cs typeface="Arial" panose="020B0604020202020204" pitchFamily="34" charset="0"/>
              </a:rPr>
            </a:br>
            <a:r>
              <a:rPr lang="en-US" sz="2800" dirty="0">
                <a:solidFill>
                  <a:srgbClr val="FF0000"/>
                </a:solidFill>
                <a:latin typeface="Arial" panose="020B0604020202020204" pitchFamily="34" charset="0"/>
                <a:cs typeface="Arial" panose="020B0604020202020204" pitchFamily="34" charset="0"/>
              </a:rPr>
              <a:t>Farm Gate Prices 2015</a:t>
            </a:r>
            <a:br>
              <a:rPr lang="en-US" sz="2800" dirty="0">
                <a:solidFill>
                  <a:srgbClr val="FF0000"/>
                </a:solidFill>
                <a:latin typeface="Arial" panose="020B0604020202020204" pitchFamily="34" charset="0"/>
                <a:cs typeface="Arial" panose="020B0604020202020204" pitchFamily="34" charset="0"/>
              </a:rPr>
            </a:br>
            <a:endParaRPr lang="en-US" sz="2800" dirty="0">
              <a:solidFill>
                <a:srgbClr val="FF0000"/>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48269760"/>
              </p:ext>
            </p:extLst>
          </p:nvPr>
        </p:nvGraphicFramePr>
        <p:xfrm>
          <a:off x="822324" y="1676401"/>
          <a:ext cx="7544435" cy="4192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0118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9725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218644586"/>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7598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FF0000"/>
                </a:solidFill>
                <a:latin typeface="Arial" panose="020B0604020202020204" pitchFamily="34" charset="0"/>
                <a:cs typeface="Arial" panose="020B0604020202020204" pitchFamily="34" charset="0"/>
              </a:rPr>
              <a:t>Black Tiger Shrimp Market ?</a:t>
            </a:r>
            <a:br>
              <a:rPr lang="en-US" sz="4000" b="1" dirty="0">
                <a:solidFill>
                  <a:srgbClr val="FF0000"/>
                </a:solidFill>
                <a:latin typeface="Arial" panose="020B0604020202020204" pitchFamily="34" charset="0"/>
                <a:cs typeface="Arial" panose="020B0604020202020204" pitchFamily="34" charset="0"/>
              </a:rPr>
            </a:br>
            <a:endParaRPr lang="en-US" sz="4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4400" dirty="0">
                <a:solidFill>
                  <a:srgbClr val="0070C0"/>
                </a:solidFill>
              </a:rPr>
              <a:t>Market Growth &amp; Development is not possible if this trend Continues in Shrimp Aquaculture Industry.  </a:t>
            </a:r>
          </a:p>
        </p:txBody>
      </p:sp>
    </p:spTree>
    <p:extLst>
      <p:ext uri="{BB962C8B-B14F-4D97-AF65-F5344CB8AC3E}">
        <p14:creationId xmlns:p14="http://schemas.microsoft.com/office/powerpoint/2010/main" val="4286482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xfrm>
            <a:off x="342900" y="152400"/>
            <a:ext cx="8458200" cy="1541197"/>
          </a:xfrm>
          <a:prstGeom prst="rect">
            <a:avLst/>
          </a:prstGeom>
        </p:spPr>
        <p:txBody>
          <a:bodyPr>
            <a:noAutofit/>
          </a:bodyPr>
          <a:lstStyle/>
          <a:p>
            <a:r>
              <a:rPr sz="4400" dirty="0">
                <a:solidFill>
                  <a:srgbClr val="FF0000"/>
                </a:solidFill>
              </a:rPr>
              <a:t>Monodon prices - why lower than vannamei?</a:t>
            </a:r>
          </a:p>
        </p:txBody>
      </p:sp>
      <p:sp>
        <p:nvSpPr>
          <p:cNvPr id="154" name="Shape 154"/>
          <p:cNvSpPr/>
          <p:nvPr/>
        </p:nvSpPr>
        <p:spPr>
          <a:xfrm>
            <a:off x="540700" y="2057400"/>
            <a:ext cx="8062599" cy="3789756"/>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p>
            <a:pPr algn="l">
              <a:defRPr sz="2500">
                <a:latin typeface="Century Gothic"/>
                <a:ea typeface="Century Gothic"/>
                <a:cs typeface="Century Gothic"/>
                <a:sym typeface="Century Gothic"/>
              </a:defRPr>
            </a:pPr>
            <a:endParaRPr sz="1758" dirty="0"/>
          </a:p>
          <a:p>
            <a:pPr marL="160729" indent="-160729">
              <a:buSzPct val="100000"/>
              <a:buChar char="•"/>
              <a:defRPr sz="2500">
                <a:latin typeface="Century Gothic"/>
                <a:ea typeface="Century Gothic"/>
                <a:cs typeface="Century Gothic"/>
                <a:sym typeface="Century Gothic"/>
              </a:defRPr>
            </a:pPr>
            <a:r>
              <a:rPr sz="3200" b="1" dirty="0">
                <a:solidFill>
                  <a:srgbClr val="002060"/>
                </a:solidFill>
              </a:rPr>
              <a:t>Not true in all markets,</a:t>
            </a:r>
          </a:p>
          <a:p>
            <a:pPr marL="160729" indent="-160729">
              <a:buSzPct val="100000"/>
              <a:buChar char="•"/>
              <a:defRPr sz="2500">
                <a:latin typeface="Century Gothic"/>
                <a:ea typeface="Century Gothic"/>
                <a:cs typeface="Century Gothic"/>
                <a:sym typeface="Century Gothic"/>
              </a:defRPr>
            </a:pPr>
            <a:endParaRPr sz="3200" b="1" dirty="0">
              <a:solidFill>
                <a:srgbClr val="002060"/>
              </a:solidFill>
            </a:endParaRPr>
          </a:p>
          <a:p>
            <a:pPr marL="160729" indent="-160729">
              <a:buSzPct val="100000"/>
              <a:buChar char="•"/>
              <a:defRPr sz="2500">
                <a:latin typeface="Century Gothic"/>
                <a:ea typeface="Century Gothic"/>
                <a:cs typeface="Century Gothic"/>
                <a:sym typeface="Century Gothic"/>
              </a:defRPr>
            </a:pPr>
            <a:r>
              <a:rPr sz="3200" b="1" dirty="0">
                <a:solidFill>
                  <a:srgbClr val="002060"/>
                </a:solidFill>
              </a:rPr>
              <a:t>Consumers trading down from</a:t>
            </a:r>
            <a:r>
              <a:rPr lang="en-US" sz="3200" b="1" dirty="0">
                <a:solidFill>
                  <a:srgbClr val="002060"/>
                </a:solidFill>
              </a:rPr>
              <a:t> </a:t>
            </a:r>
            <a:r>
              <a:rPr sz="3200" b="1" dirty="0">
                <a:solidFill>
                  <a:srgbClr val="002060"/>
                </a:solidFill>
              </a:rPr>
              <a:t> </a:t>
            </a:r>
            <a:r>
              <a:rPr lang="en-US" sz="3200" b="1" dirty="0">
                <a:solidFill>
                  <a:srgbClr val="002060"/>
                </a:solidFill>
              </a:rPr>
              <a:t>  </a:t>
            </a:r>
            <a:r>
              <a:rPr sz="3200" b="1" dirty="0">
                <a:solidFill>
                  <a:srgbClr val="002060"/>
                </a:solidFill>
              </a:rPr>
              <a:t>monodon to vannamei?</a:t>
            </a:r>
          </a:p>
          <a:p>
            <a:pPr marL="160729" indent="-160729">
              <a:buSzPct val="100000"/>
              <a:buChar char="•"/>
              <a:defRPr sz="2500">
                <a:latin typeface="Century Gothic"/>
                <a:ea typeface="Century Gothic"/>
                <a:cs typeface="Century Gothic"/>
                <a:sym typeface="Century Gothic"/>
              </a:defRPr>
            </a:pPr>
            <a:endParaRPr sz="3200" b="1" dirty="0">
              <a:solidFill>
                <a:srgbClr val="002060"/>
              </a:solidFill>
            </a:endParaRPr>
          </a:p>
          <a:p>
            <a:pPr marL="160729" indent="-160729">
              <a:buSzPct val="100000"/>
              <a:buChar char="•"/>
              <a:defRPr sz="2500">
                <a:latin typeface="Century Gothic"/>
                <a:ea typeface="Century Gothic"/>
                <a:cs typeface="Century Gothic"/>
                <a:sym typeface="Century Gothic"/>
              </a:defRPr>
            </a:pPr>
            <a:r>
              <a:rPr sz="3200" b="1" dirty="0">
                <a:solidFill>
                  <a:srgbClr val="002060"/>
                </a:solidFill>
              </a:rPr>
              <a:t>Monodon no longer marketed as much as before?</a:t>
            </a:r>
          </a:p>
        </p:txBody>
      </p:sp>
    </p:spTree>
    <p:extLst>
      <p:ext uri="{BB962C8B-B14F-4D97-AF65-F5344CB8AC3E}">
        <p14:creationId xmlns:p14="http://schemas.microsoft.com/office/powerpoint/2010/main" val="285090504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4800"/>
            <a:ext cx="7543800" cy="1676400"/>
          </a:xfrm>
        </p:spPr>
        <p:txBody>
          <a:bodyPr>
            <a:normAutofit fontScale="90000"/>
          </a:bodyPr>
          <a:lstStyle/>
          <a:p>
            <a:br>
              <a:rPr lang="en-US" sz="5400" b="1" dirty="0">
                <a:latin typeface="Arial" panose="020B0604020202020204" pitchFamily="34" charset="0"/>
                <a:cs typeface="Arial" panose="020B0604020202020204" pitchFamily="34" charset="0"/>
              </a:rPr>
            </a:br>
            <a:br>
              <a:rPr lang="en-US" sz="5400" b="1" dirty="0">
                <a:latin typeface="Arial" panose="020B0604020202020204" pitchFamily="34" charset="0"/>
                <a:cs typeface="Arial" panose="020B0604020202020204" pitchFamily="34" charset="0"/>
              </a:rPr>
            </a:br>
            <a:br>
              <a:rPr lang="en-US" sz="5400" b="1" dirty="0">
                <a:latin typeface="Arial" panose="020B0604020202020204" pitchFamily="34" charset="0"/>
                <a:cs typeface="Arial" panose="020B0604020202020204" pitchFamily="34" charset="0"/>
              </a:rPr>
            </a:br>
            <a:r>
              <a:rPr lang="en-US" sz="4400" b="1" dirty="0">
                <a:solidFill>
                  <a:srgbClr val="FF0000"/>
                </a:solidFill>
                <a:latin typeface="Arial" panose="020B0604020202020204" pitchFamily="34" charset="0"/>
                <a:cs typeface="Arial" panose="020B0604020202020204" pitchFamily="34" charset="0"/>
              </a:rPr>
              <a:t>Technical/Business Reasons ?</a:t>
            </a:r>
            <a:br>
              <a:rPr lang="en-US" sz="5400" b="1" dirty="0">
                <a:latin typeface="Arial" panose="020B0604020202020204" pitchFamily="34" charset="0"/>
                <a:cs typeface="Arial" panose="020B0604020202020204" pitchFamily="34" charset="0"/>
              </a:rPr>
            </a:b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22959" y="1845734"/>
            <a:ext cx="7543801" cy="4555066"/>
          </a:xfrm>
        </p:spPr>
        <p:txBody>
          <a:bodyPr>
            <a:noAutofit/>
          </a:bodyPr>
          <a:lstStyle/>
          <a:p>
            <a:pPr marL="457200" indent="-457200">
              <a:buAutoNum type="arabicPeriod"/>
            </a:pPr>
            <a:r>
              <a:rPr lang="en-US" b="1" dirty="0">
                <a:solidFill>
                  <a:srgbClr val="0070C0"/>
                </a:solidFill>
              </a:rPr>
              <a:t>Fluctuation of Brood Stock Supply</a:t>
            </a:r>
          </a:p>
          <a:p>
            <a:pPr marL="457200" indent="-457200">
              <a:buAutoNum type="arabicPeriod"/>
            </a:pPr>
            <a:r>
              <a:rPr lang="en-US" b="1" dirty="0">
                <a:solidFill>
                  <a:srgbClr val="0070C0"/>
                </a:solidFill>
              </a:rPr>
              <a:t>Poor Quality Brood Stock due to probable inbreeding.</a:t>
            </a:r>
          </a:p>
          <a:p>
            <a:pPr marL="457200" indent="-457200">
              <a:buAutoNum type="arabicPeriod"/>
            </a:pPr>
            <a:r>
              <a:rPr lang="en-US" b="1" dirty="0">
                <a:solidFill>
                  <a:srgbClr val="0070C0"/>
                </a:solidFill>
              </a:rPr>
              <a:t>Post larvae Produced will be lower in Quality.</a:t>
            </a:r>
          </a:p>
          <a:p>
            <a:pPr marL="457200" indent="-457200">
              <a:buAutoNum type="arabicPeriod"/>
            </a:pPr>
            <a:r>
              <a:rPr lang="en-US" b="1" dirty="0">
                <a:solidFill>
                  <a:srgbClr val="0070C0"/>
                </a:solidFill>
              </a:rPr>
              <a:t>More Disease Occurrence in the Farms</a:t>
            </a:r>
          </a:p>
          <a:p>
            <a:pPr marL="457200" indent="-457200">
              <a:buAutoNum type="arabicPeriod"/>
            </a:pPr>
            <a:r>
              <a:rPr lang="en-US" b="1" dirty="0">
                <a:solidFill>
                  <a:srgbClr val="0070C0"/>
                </a:solidFill>
              </a:rPr>
              <a:t>Low Productivity</a:t>
            </a:r>
          </a:p>
          <a:p>
            <a:pPr marL="457200" indent="-457200">
              <a:buAutoNum type="arabicPeriod"/>
            </a:pPr>
            <a:r>
              <a:rPr lang="en-US" b="1" dirty="0">
                <a:solidFill>
                  <a:srgbClr val="0070C0"/>
                </a:solidFill>
              </a:rPr>
              <a:t>High Production Cost </a:t>
            </a:r>
          </a:p>
          <a:p>
            <a:pPr marL="457200" indent="-457200">
              <a:buAutoNum type="arabicPeriod"/>
            </a:pPr>
            <a:r>
              <a:rPr lang="en-US" b="1" dirty="0">
                <a:solidFill>
                  <a:srgbClr val="0070C0"/>
                </a:solidFill>
              </a:rPr>
              <a:t>Inconsistent Supply to Export market</a:t>
            </a:r>
          </a:p>
          <a:p>
            <a:pPr marL="457200" indent="-457200">
              <a:buAutoNum type="arabicPeriod"/>
            </a:pPr>
            <a:r>
              <a:rPr lang="en-US" b="1" dirty="0">
                <a:solidFill>
                  <a:srgbClr val="0070C0"/>
                </a:solidFill>
              </a:rPr>
              <a:t>Fluctuation in Shrimp Prices</a:t>
            </a:r>
          </a:p>
          <a:p>
            <a:pPr marL="457200" indent="-457200">
              <a:buAutoNum type="arabicPeriod"/>
            </a:pPr>
            <a:r>
              <a:rPr lang="en-US" b="1" dirty="0">
                <a:solidFill>
                  <a:srgbClr val="0070C0"/>
                </a:solidFill>
              </a:rPr>
              <a:t>Under productivity from the Existing Ponds  </a:t>
            </a:r>
          </a:p>
          <a:p>
            <a:pPr marL="457200" indent="-457200">
              <a:buAutoNum type="arabicPeriod"/>
            </a:pPr>
            <a:r>
              <a:rPr lang="en-US" b="1" dirty="0">
                <a:solidFill>
                  <a:srgbClr val="0070C0"/>
                </a:solidFill>
              </a:rPr>
              <a:t>Loss of Business Opportunities</a:t>
            </a:r>
            <a:r>
              <a:rPr lang="en-US" dirty="0"/>
              <a:t>  </a:t>
            </a:r>
          </a:p>
        </p:txBody>
      </p:sp>
    </p:spTree>
    <p:extLst>
      <p:ext uri="{BB962C8B-B14F-4D97-AF65-F5344CB8AC3E}">
        <p14:creationId xmlns:p14="http://schemas.microsoft.com/office/powerpoint/2010/main" val="3282578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24303"/>
            <a:ext cx="8991600" cy="2308324"/>
          </a:xfrm>
          <a:prstGeom prst="rect">
            <a:avLst/>
          </a:prstGeom>
        </p:spPr>
        <p:txBody>
          <a:bodyPr wrap="square">
            <a:spAutoFit/>
          </a:bodyPr>
          <a:lstStyle/>
          <a:p>
            <a:pPr algn="ctr"/>
            <a:r>
              <a:rPr lang="en-US" sz="4800" b="1" dirty="0">
                <a:solidFill>
                  <a:srgbClr val="0070C0"/>
                </a:solidFill>
              </a:rPr>
              <a:t>Is the Present Productivity is Acceptable from the Existing Shrimp Farms?</a:t>
            </a:r>
          </a:p>
        </p:txBody>
      </p:sp>
    </p:spTree>
    <p:extLst>
      <p:ext uri="{BB962C8B-B14F-4D97-AF65-F5344CB8AC3E}">
        <p14:creationId xmlns:p14="http://schemas.microsoft.com/office/powerpoint/2010/main" val="1803896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a:lstStyle/>
          <a:p>
            <a:r>
              <a:rPr lang="en-US" sz="5400" b="1" dirty="0">
                <a:solidFill>
                  <a:srgbClr val="FF0000"/>
                </a:solidFill>
                <a:latin typeface="Arial" panose="020B0604020202020204" pitchFamily="34" charset="0"/>
                <a:cs typeface="Arial" panose="020B0604020202020204" pitchFamily="34" charset="0"/>
              </a:rPr>
              <a:t>What is the Solution?</a:t>
            </a:r>
          </a:p>
        </p:txBody>
      </p:sp>
      <p:sp>
        <p:nvSpPr>
          <p:cNvPr id="3" name="Content Placeholder 2"/>
          <p:cNvSpPr>
            <a:spLocks noGrp="1"/>
          </p:cNvSpPr>
          <p:nvPr>
            <p:ph idx="1"/>
          </p:nvPr>
        </p:nvSpPr>
        <p:spPr/>
        <p:txBody>
          <a:bodyPr>
            <a:normAutofit/>
          </a:bodyPr>
          <a:lstStyle/>
          <a:p>
            <a:r>
              <a:rPr lang="en-US" sz="5400" b="1" dirty="0">
                <a:solidFill>
                  <a:srgbClr val="7030A0"/>
                </a:solidFill>
              </a:rPr>
              <a:t>Switch to Vannamei Shrimp farming.</a:t>
            </a:r>
          </a:p>
          <a:p>
            <a:endParaRPr lang="en-US" sz="2400" b="1" dirty="0">
              <a:solidFill>
                <a:srgbClr val="7030A0"/>
              </a:solidFill>
            </a:endParaRPr>
          </a:p>
          <a:p>
            <a:r>
              <a:rPr lang="en-US" sz="5400" b="1" dirty="0">
                <a:solidFill>
                  <a:srgbClr val="00B050"/>
                </a:solidFill>
              </a:rPr>
              <a:t>Is it Correct? Are we in the right path?</a:t>
            </a:r>
          </a:p>
        </p:txBody>
      </p:sp>
    </p:spTree>
    <p:extLst>
      <p:ext uri="{BB962C8B-B14F-4D97-AF65-F5344CB8AC3E}">
        <p14:creationId xmlns:p14="http://schemas.microsoft.com/office/powerpoint/2010/main" val="3863399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50" b="1" dirty="0">
                <a:solidFill>
                  <a:srgbClr val="FF0000"/>
                </a:solidFill>
                <a:latin typeface="Arial" panose="020B0604020202020204" pitchFamily="34" charset="0"/>
                <a:cs typeface="Arial" panose="020B0604020202020204" pitchFamily="34" charset="0"/>
              </a:rPr>
              <a:t>Introduction</a:t>
            </a:r>
          </a:p>
        </p:txBody>
      </p:sp>
      <p:sp>
        <p:nvSpPr>
          <p:cNvPr id="3" name="Content Placeholder 2"/>
          <p:cNvSpPr>
            <a:spLocks noGrp="1"/>
          </p:cNvSpPr>
          <p:nvPr>
            <p:ph idx="1"/>
          </p:nvPr>
        </p:nvSpPr>
        <p:spPr/>
        <p:txBody>
          <a:bodyPr>
            <a:normAutofit lnSpcReduction="10000"/>
          </a:bodyPr>
          <a:lstStyle/>
          <a:p>
            <a:pPr marL="0" indent="0" algn="just">
              <a:buNone/>
            </a:pPr>
            <a:r>
              <a:rPr lang="en-US" sz="2800" dirty="0" err="1">
                <a:solidFill>
                  <a:srgbClr val="002060"/>
                </a:solidFill>
              </a:rPr>
              <a:t>Penaeus</a:t>
            </a:r>
            <a:r>
              <a:rPr lang="en-US" sz="2800" dirty="0">
                <a:solidFill>
                  <a:srgbClr val="002060"/>
                </a:solidFill>
              </a:rPr>
              <a:t> </a:t>
            </a:r>
            <a:r>
              <a:rPr lang="en-US" sz="2800" dirty="0" err="1">
                <a:solidFill>
                  <a:srgbClr val="002060"/>
                </a:solidFill>
              </a:rPr>
              <a:t>vannamei</a:t>
            </a:r>
            <a:r>
              <a:rPr lang="en-US" sz="2800" dirty="0">
                <a:solidFill>
                  <a:srgbClr val="002060"/>
                </a:solidFill>
              </a:rPr>
              <a:t> also known as the pacific white or </a:t>
            </a:r>
            <a:r>
              <a:rPr lang="en-US" sz="2800" dirty="0" err="1">
                <a:solidFill>
                  <a:srgbClr val="002060"/>
                </a:solidFill>
              </a:rPr>
              <a:t>whiteleg</a:t>
            </a:r>
            <a:r>
              <a:rPr lang="en-US" sz="2800" dirty="0">
                <a:solidFill>
                  <a:srgbClr val="002060"/>
                </a:solidFill>
              </a:rPr>
              <a:t> shrimp is native to the Pacific coast of Mexico southward to </a:t>
            </a:r>
            <a:r>
              <a:rPr lang="en-US" sz="2800" u="sng" dirty="0">
                <a:solidFill>
                  <a:srgbClr val="002060"/>
                </a:solidFill>
                <a:hlinkClick r:id="rId2"/>
              </a:rPr>
              <a:t>Peru</a:t>
            </a:r>
            <a:r>
              <a:rPr lang="en-US" sz="2800" dirty="0">
                <a:solidFill>
                  <a:srgbClr val="002060"/>
                </a:solidFill>
              </a:rPr>
              <a:t>. </a:t>
            </a:r>
            <a:r>
              <a:rPr lang="en-US" sz="2800" dirty="0" err="1">
                <a:solidFill>
                  <a:srgbClr val="002060"/>
                </a:solidFill>
              </a:rPr>
              <a:t>Whiteleg</a:t>
            </a:r>
            <a:r>
              <a:rPr lang="en-US" sz="2800" dirty="0">
                <a:solidFill>
                  <a:srgbClr val="002060"/>
                </a:solidFill>
              </a:rPr>
              <a:t> shrimps occur in tropical marine areas with water temperatures normally higher than 20ºC throughout the year. They are highly </a:t>
            </a:r>
            <a:r>
              <a:rPr lang="en-US" sz="2800" dirty="0" err="1">
                <a:solidFill>
                  <a:srgbClr val="002060"/>
                </a:solidFill>
              </a:rPr>
              <a:t>euryhaline</a:t>
            </a:r>
            <a:r>
              <a:rPr lang="en-US" sz="2800" dirty="0">
                <a:solidFill>
                  <a:srgbClr val="002060"/>
                </a:solidFill>
              </a:rPr>
              <a:t> and can withstand salinities ranging from 0 to 55ppt. Adults live and spawn in the open ocean whereas </a:t>
            </a:r>
            <a:r>
              <a:rPr lang="en-US" sz="2800" dirty="0" err="1">
                <a:solidFill>
                  <a:srgbClr val="002060"/>
                </a:solidFill>
              </a:rPr>
              <a:t>postlarvae</a:t>
            </a:r>
            <a:r>
              <a:rPr lang="en-US" sz="2800" dirty="0">
                <a:solidFill>
                  <a:srgbClr val="002060"/>
                </a:solidFill>
              </a:rPr>
              <a:t> migrate inshore to spend their juvenile, adolescent and sub-adult stages in coastal estuaries, lagoons or mangrove areas.</a:t>
            </a:r>
          </a:p>
          <a:p>
            <a:pPr>
              <a:buNone/>
            </a:pPr>
            <a:endParaRPr lang="en-US" dirty="0"/>
          </a:p>
        </p:txBody>
      </p:sp>
    </p:spTree>
    <p:extLst>
      <p:ext uri="{BB962C8B-B14F-4D97-AF65-F5344CB8AC3E}">
        <p14:creationId xmlns:p14="http://schemas.microsoft.com/office/powerpoint/2010/main" val="3162282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886700" cy="754856"/>
          </a:xfrm>
        </p:spPr>
        <p:txBody>
          <a:bodyPr/>
          <a:lstStyle/>
          <a:p>
            <a:pPr algn="ctr"/>
            <a:r>
              <a:rPr lang="en-US" sz="3600" b="1" dirty="0">
                <a:solidFill>
                  <a:srgbClr val="FF0000"/>
                </a:solidFill>
                <a:latin typeface="Arial" panose="020B0604020202020204" pitchFamily="34" charset="0"/>
                <a:cs typeface="Arial" panose="020B0604020202020204" pitchFamily="34" charset="0"/>
              </a:rPr>
              <a:t>Taxonomic Classification</a:t>
            </a:r>
          </a:p>
        </p:txBody>
      </p:sp>
      <p:sp>
        <p:nvSpPr>
          <p:cNvPr id="3" name="Content Placeholder 2"/>
          <p:cNvSpPr>
            <a:spLocks noGrp="1"/>
          </p:cNvSpPr>
          <p:nvPr>
            <p:ph idx="1"/>
          </p:nvPr>
        </p:nvSpPr>
        <p:spPr>
          <a:xfrm>
            <a:off x="838200" y="1752600"/>
            <a:ext cx="7848600" cy="4419600"/>
          </a:xfrm>
        </p:spPr>
        <p:txBody>
          <a:bodyPr>
            <a:normAutofit fontScale="92500" lnSpcReduction="10000"/>
          </a:bodyPr>
          <a:lstStyle/>
          <a:p>
            <a:pPr>
              <a:buNone/>
            </a:pPr>
            <a:r>
              <a:rPr lang="en-US" sz="1800" b="1" dirty="0">
                <a:solidFill>
                  <a:srgbClr val="0070C0"/>
                </a:solidFill>
              </a:rPr>
              <a:t>Kingdom: </a:t>
            </a:r>
            <a:r>
              <a:rPr lang="en-US" sz="1800" b="1" dirty="0" err="1">
                <a:solidFill>
                  <a:srgbClr val="0070C0"/>
                </a:solidFill>
              </a:rPr>
              <a:t>Animalia</a:t>
            </a:r>
            <a:endParaRPr lang="en-US" sz="1800" b="1" dirty="0">
              <a:solidFill>
                <a:srgbClr val="0070C0"/>
              </a:solidFill>
            </a:endParaRPr>
          </a:p>
          <a:p>
            <a:pPr>
              <a:buNone/>
            </a:pPr>
            <a:r>
              <a:rPr lang="en-US" sz="1800" b="1" dirty="0">
                <a:solidFill>
                  <a:srgbClr val="0070C0"/>
                </a:solidFill>
              </a:rPr>
              <a:t>	Phylum:  </a:t>
            </a:r>
            <a:r>
              <a:rPr lang="en-US" sz="1800" b="1" dirty="0" err="1">
                <a:solidFill>
                  <a:srgbClr val="0070C0"/>
                </a:solidFill>
              </a:rPr>
              <a:t>Anthropoda</a:t>
            </a:r>
            <a:endParaRPr lang="en-US" sz="1800" b="1" dirty="0">
              <a:solidFill>
                <a:srgbClr val="0070C0"/>
              </a:solidFill>
            </a:endParaRPr>
          </a:p>
          <a:p>
            <a:pPr>
              <a:buNone/>
            </a:pPr>
            <a:r>
              <a:rPr lang="en-US" sz="1800" b="1" dirty="0">
                <a:solidFill>
                  <a:srgbClr val="0070C0"/>
                </a:solidFill>
              </a:rPr>
              <a:t>		Subphylum: </a:t>
            </a:r>
            <a:r>
              <a:rPr lang="en-US" sz="1800" b="1" dirty="0" err="1">
                <a:solidFill>
                  <a:srgbClr val="0070C0"/>
                </a:solidFill>
              </a:rPr>
              <a:t>Crustacea</a:t>
            </a:r>
            <a:endParaRPr lang="en-US" sz="1800" b="1" dirty="0">
              <a:solidFill>
                <a:srgbClr val="0070C0"/>
              </a:solidFill>
            </a:endParaRPr>
          </a:p>
          <a:p>
            <a:pPr>
              <a:buNone/>
            </a:pPr>
            <a:r>
              <a:rPr lang="en-US" sz="1800" b="1" dirty="0">
                <a:solidFill>
                  <a:srgbClr val="0070C0"/>
                </a:solidFill>
              </a:rPr>
              <a:t>		         Class: Malacostraca</a:t>
            </a:r>
          </a:p>
          <a:p>
            <a:pPr>
              <a:buNone/>
            </a:pPr>
            <a:r>
              <a:rPr lang="en-US" sz="1800" b="1" dirty="0">
                <a:solidFill>
                  <a:srgbClr val="0070C0"/>
                </a:solidFill>
              </a:rPr>
              <a:t>			Subclass: </a:t>
            </a:r>
            <a:r>
              <a:rPr lang="en-US" sz="1800" b="1" dirty="0" err="1">
                <a:solidFill>
                  <a:srgbClr val="0070C0"/>
                </a:solidFill>
              </a:rPr>
              <a:t>Eumalacostraca</a:t>
            </a:r>
            <a:endParaRPr lang="en-US" sz="1800" b="1" dirty="0">
              <a:solidFill>
                <a:srgbClr val="0070C0"/>
              </a:solidFill>
            </a:endParaRPr>
          </a:p>
          <a:p>
            <a:pPr>
              <a:buNone/>
            </a:pPr>
            <a:r>
              <a:rPr lang="en-US" sz="1800" b="1" dirty="0">
                <a:solidFill>
                  <a:srgbClr val="0070C0"/>
                </a:solidFill>
              </a:rPr>
              <a:t>			   Order: </a:t>
            </a:r>
            <a:r>
              <a:rPr lang="en-US" sz="1800" b="1" dirty="0" err="1">
                <a:solidFill>
                  <a:srgbClr val="0070C0"/>
                </a:solidFill>
              </a:rPr>
              <a:t>Decapoda</a:t>
            </a:r>
            <a:endParaRPr lang="en-US" sz="1800" b="1" dirty="0">
              <a:solidFill>
                <a:srgbClr val="0070C0"/>
              </a:solidFill>
            </a:endParaRPr>
          </a:p>
          <a:p>
            <a:pPr>
              <a:buNone/>
            </a:pPr>
            <a:r>
              <a:rPr lang="en-US" sz="1800" b="1" dirty="0">
                <a:solidFill>
                  <a:srgbClr val="0070C0"/>
                </a:solidFill>
              </a:rPr>
              <a:t>			        Suborder: </a:t>
            </a:r>
            <a:r>
              <a:rPr lang="en-US" sz="1800" b="1" dirty="0" err="1">
                <a:solidFill>
                  <a:srgbClr val="0070C0"/>
                </a:solidFill>
              </a:rPr>
              <a:t>Dendrobranchiata</a:t>
            </a:r>
            <a:endParaRPr lang="en-US" sz="1800" b="1" dirty="0">
              <a:solidFill>
                <a:srgbClr val="0070C0"/>
              </a:solidFill>
            </a:endParaRPr>
          </a:p>
          <a:p>
            <a:pPr>
              <a:buNone/>
            </a:pPr>
            <a:r>
              <a:rPr lang="en-US" sz="1800" b="1" dirty="0">
                <a:solidFill>
                  <a:srgbClr val="0070C0"/>
                </a:solidFill>
              </a:rPr>
              <a:t>				</a:t>
            </a:r>
            <a:r>
              <a:rPr lang="en-US" sz="1800" b="1" dirty="0" err="1">
                <a:solidFill>
                  <a:srgbClr val="0070C0"/>
                </a:solidFill>
              </a:rPr>
              <a:t>Superfamily</a:t>
            </a:r>
            <a:r>
              <a:rPr lang="en-US" sz="1800" b="1" dirty="0">
                <a:solidFill>
                  <a:srgbClr val="0070C0"/>
                </a:solidFill>
              </a:rPr>
              <a:t>: </a:t>
            </a:r>
            <a:r>
              <a:rPr lang="en-US" sz="1800" b="1" dirty="0" err="1">
                <a:solidFill>
                  <a:srgbClr val="0070C0"/>
                </a:solidFill>
              </a:rPr>
              <a:t>Penaeidae</a:t>
            </a:r>
            <a:endParaRPr lang="en-US" sz="1800" b="1" dirty="0">
              <a:solidFill>
                <a:srgbClr val="0070C0"/>
              </a:solidFill>
            </a:endParaRPr>
          </a:p>
          <a:p>
            <a:pPr>
              <a:buNone/>
            </a:pPr>
            <a:r>
              <a:rPr lang="en-US" sz="1800" b="1" dirty="0">
                <a:solidFill>
                  <a:srgbClr val="0070C0"/>
                </a:solidFill>
              </a:rPr>
              <a:t>				      Family: </a:t>
            </a:r>
            <a:r>
              <a:rPr lang="en-US" sz="1800" b="1" dirty="0" err="1">
                <a:solidFill>
                  <a:srgbClr val="0070C0"/>
                </a:solidFill>
              </a:rPr>
              <a:t>Penaeidae</a:t>
            </a:r>
            <a:endParaRPr lang="en-US" sz="1800" b="1" dirty="0">
              <a:solidFill>
                <a:srgbClr val="0070C0"/>
              </a:solidFill>
            </a:endParaRPr>
          </a:p>
          <a:p>
            <a:pPr>
              <a:buNone/>
            </a:pPr>
            <a:r>
              <a:rPr lang="en-US" sz="1800" b="1" dirty="0">
                <a:solidFill>
                  <a:srgbClr val="0070C0"/>
                </a:solidFill>
              </a:rPr>
              <a:t>				           Genus: </a:t>
            </a:r>
            <a:r>
              <a:rPr lang="en-US" sz="1800" b="1" dirty="0" err="1">
                <a:solidFill>
                  <a:srgbClr val="0070C0"/>
                </a:solidFill>
              </a:rPr>
              <a:t>Penaeus</a:t>
            </a:r>
            <a:endParaRPr lang="en-US" sz="1800" b="1" dirty="0">
              <a:solidFill>
                <a:srgbClr val="0070C0"/>
              </a:solidFill>
            </a:endParaRPr>
          </a:p>
          <a:p>
            <a:pPr>
              <a:buNone/>
            </a:pPr>
            <a:r>
              <a:rPr lang="en-US" sz="1800" b="1" dirty="0">
                <a:solidFill>
                  <a:srgbClr val="0070C0"/>
                </a:solidFill>
              </a:rPr>
              <a:t>					   Species: </a:t>
            </a:r>
            <a:r>
              <a:rPr lang="en-US" sz="1800" b="1" dirty="0" err="1">
                <a:solidFill>
                  <a:srgbClr val="0070C0"/>
                </a:solidFill>
              </a:rPr>
              <a:t>Vannamei</a:t>
            </a:r>
            <a:endParaRPr lang="en-US" sz="1800" b="1" dirty="0">
              <a:solidFill>
                <a:srgbClr val="0070C0"/>
              </a:solidFill>
            </a:endParaRPr>
          </a:p>
        </p:txBody>
      </p:sp>
    </p:spTree>
    <p:extLst>
      <p:ext uri="{BB962C8B-B14F-4D97-AF65-F5344CB8AC3E}">
        <p14:creationId xmlns:p14="http://schemas.microsoft.com/office/powerpoint/2010/main" val="1705225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50" b="1" dirty="0">
                <a:solidFill>
                  <a:srgbClr val="FF0000"/>
                </a:solidFill>
                <a:latin typeface="Arial" panose="020B0604020202020204" pitchFamily="34" charset="0"/>
                <a:cs typeface="Arial" panose="020B0604020202020204" pitchFamily="34" charset="0"/>
              </a:rPr>
              <a:t>Biological Features</a:t>
            </a:r>
          </a:p>
        </p:txBody>
      </p:sp>
      <p:sp>
        <p:nvSpPr>
          <p:cNvPr id="3" name="Content Placeholder 2"/>
          <p:cNvSpPr>
            <a:spLocks noGrp="1"/>
          </p:cNvSpPr>
          <p:nvPr>
            <p:ph idx="1"/>
          </p:nvPr>
        </p:nvSpPr>
        <p:spPr/>
        <p:txBody>
          <a:bodyPr>
            <a:normAutofit/>
          </a:bodyPr>
          <a:lstStyle/>
          <a:p>
            <a:pPr algn="just"/>
            <a:r>
              <a:rPr lang="en-US" sz="2700" dirty="0">
                <a:solidFill>
                  <a:srgbClr val="002060"/>
                </a:solidFill>
              </a:rPr>
              <a:t>Rostrum moderately long with 7-10 dorsal and 2-4 ventral teeth.</a:t>
            </a:r>
          </a:p>
          <a:p>
            <a:pPr algn="just"/>
            <a:r>
              <a:rPr lang="en-US" sz="2700" dirty="0">
                <a:solidFill>
                  <a:srgbClr val="002060"/>
                </a:solidFill>
              </a:rPr>
              <a:t>In mature males </a:t>
            </a:r>
            <a:r>
              <a:rPr lang="en-US" sz="2700" dirty="0" err="1">
                <a:solidFill>
                  <a:srgbClr val="002060"/>
                </a:solidFill>
              </a:rPr>
              <a:t>petasma</a:t>
            </a:r>
            <a:r>
              <a:rPr lang="en-US" sz="2700" dirty="0">
                <a:solidFill>
                  <a:srgbClr val="002060"/>
                </a:solidFill>
              </a:rPr>
              <a:t> symmetrical and semi-open.</a:t>
            </a:r>
          </a:p>
          <a:p>
            <a:pPr algn="just"/>
            <a:r>
              <a:rPr lang="en-US" sz="2700" dirty="0" err="1">
                <a:solidFill>
                  <a:srgbClr val="002060"/>
                </a:solidFill>
              </a:rPr>
              <a:t>Spermatophores</a:t>
            </a:r>
            <a:r>
              <a:rPr lang="en-US" sz="2700" dirty="0">
                <a:solidFill>
                  <a:srgbClr val="002060"/>
                </a:solidFill>
              </a:rPr>
              <a:t> complex, consisting of sperm mass encapsulated by sheath. Mature female has open </a:t>
            </a:r>
            <a:r>
              <a:rPr lang="en-US" sz="2700" dirty="0" err="1">
                <a:solidFill>
                  <a:srgbClr val="002060"/>
                </a:solidFill>
              </a:rPr>
              <a:t>thelycum</a:t>
            </a:r>
            <a:r>
              <a:rPr lang="en-US" sz="2700" dirty="0">
                <a:solidFill>
                  <a:srgbClr val="002060"/>
                </a:solidFill>
              </a:rPr>
              <a:t>.</a:t>
            </a:r>
          </a:p>
          <a:p>
            <a:pPr algn="just"/>
            <a:r>
              <a:rPr lang="en-US" sz="2700" dirty="0">
                <a:solidFill>
                  <a:srgbClr val="002060"/>
                </a:solidFill>
              </a:rPr>
              <a:t>Maximum size 23 cm, with maximum CL of 9 cm.</a:t>
            </a:r>
          </a:p>
        </p:txBody>
      </p:sp>
    </p:spTree>
    <p:extLst>
      <p:ext uri="{BB962C8B-B14F-4D97-AF65-F5344CB8AC3E}">
        <p14:creationId xmlns:p14="http://schemas.microsoft.com/office/powerpoint/2010/main" val="4050502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500" dirty="0">
                <a:solidFill>
                  <a:srgbClr val="FF0000"/>
                </a:solidFill>
                <a:latin typeface="Arial" panose="020B0604020202020204" pitchFamily="34" charset="0"/>
                <a:cs typeface="Arial" panose="020B0604020202020204" pitchFamily="34" charset="0"/>
              </a:rPr>
              <a:t>Biology</a:t>
            </a:r>
          </a:p>
        </p:txBody>
      </p:sp>
      <p:sp>
        <p:nvSpPr>
          <p:cNvPr id="3" name="Content Placeholder 2"/>
          <p:cNvSpPr>
            <a:spLocks noGrp="1"/>
          </p:cNvSpPr>
          <p:nvPr>
            <p:ph idx="1"/>
          </p:nvPr>
        </p:nvSpPr>
        <p:spPr/>
        <p:txBody>
          <a:bodyPr>
            <a:normAutofit/>
          </a:bodyPr>
          <a:lstStyle/>
          <a:p>
            <a:pPr algn="just"/>
            <a:r>
              <a:rPr lang="en-US" sz="3000" dirty="0">
                <a:solidFill>
                  <a:srgbClr val="002060"/>
                </a:solidFill>
              </a:rPr>
              <a:t>Males become mature from 20g and females from 28g onwards at the age of 6-7 months</a:t>
            </a:r>
          </a:p>
          <a:p>
            <a:pPr algn="just"/>
            <a:r>
              <a:rPr lang="en-US" sz="3000" dirty="0">
                <a:solidFill>
                  <a:srgbClr val="002060"/>
                </a:solidFill>
              </a:rPr>
              <a:t>P. </a:t>
            </a:r>
            <a:r>
              <a:rPr lang="en-US" sz="3000" dirty="0" err="1">
                <a:solidFill>
                  <a:srgbClr val="002060"/>
                </a:solidFill>
              </a:rPr>
              <a:t>vannamei</a:t>
            </a:r>
            <a:r>
              <a:rPr lang="en-US" sz="3000" dirty="0">
                <a:solidFill>
                  <a:srgbClr val="002060"/>
                </a:solidFill>
              </a:rPr>
              <a:t> weighing 30-45g will spawn 100-250,000 eggs of approximately 0.22mm in diameter.</a:t>
            </a:r>
          </a:p>
          <a:p>
            <a:pPr algn="just"/>
            <a:r>
              <a:rPr lang="en-US" sz="3000" dirty="0">
                <a:solidFill>
                  <a:srgbClr val="002060"/>
                </a:solidFill>
              </a:rPr>
              <a:t>Hatching occurs about 16hrs after spawning and fertilization.</a:t>
            </a:r>
          </a:p>
        </p:txBody>
      </p:sp>
    </p:spTree>
    <p:extLst>
      <p:ext uri="{BB962C8B-B14F-4D97-AF65-F5344CB8AC3E}">
        <p14:creationId xmlns:p14="http://schemas.microsoft.com/office/powerpoint/2010/main" val="926284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886700" cy="759826"/>
          </a:xfrm>
        </p:spPr>
        <p:txBody>
          <a:bodyPr>
            <a:normAutofit/>
          </a:bodyPr>
          <a:lstStyle/>
          <a:p>
            <a:pPr algn="ctr"/>
            <a:r>
              <a:rPr lang="en-US" sz="3600" b="1" dirty="0">
                <a:solidFill>
                  <a:srgbClr val="FF0000"/>
                </a:solidFill>
                <a:latin typeface="Arial" panose="020B0604020202020204" pitchFamily="34" charset="0"/>
                <a:cs typeface="Arial" panose="020B0604020202020204" pitchFamily="34" charset="0"/>
              </a:rPr>
              <a:t>Site Selection</a:t>
            </a:r>
          </a:p>
        </p:txBody>
      </p:sp>
      <p:sp>
        <p:nvSpPr>
          <p:cNvPr id="3" name="Content Placeholder 2"/>
          <p:cNvSpPr>
            <a:spLocks noGrp="1"/>
          </p:cNvSpPr>
          <p:nvPr>
            <p:ph idx="1"/>
          </p:nvPr>
        </p:nvSpPr>
        <p:spPr>
          <a:xfrm>
            <a:off x="628650" y="1752600"/>
            <a:ext cx="7981950" cy="4191000"/>
          </a:xfrm>
        </p:spPr>
        <p:txBody>
          <a:bodyPr>
            <a:normAutofit/>
          </a:bodyPr>
          <a:lstStyle/>
          <a:p>
            <a:pPr algn="just"/>
            <a:r>
              <a:rPr lang="en-US" sz="2700" b="1" u="sng" dirty="0">
                <a:solidFill>
                  <a:srgbClr val="FF0000"/>
                </a:solidFill>
              </a:rPr>
              <a:t>Topography and Climate Condition</a:t>
            </a:r>
          </a:p>
          <a:p>
            <a:pPr algn="just">
              <a:buFontTx/>
              <a:buChar char="-"/>
            </a:pPr>
            <a:r>
              <a:rPr lang="en-US" sz="2400" u="sng" dirty="0">
                <a:solidFill>
                  <a:srgbClr val="002060"/>
                </a:solidFill>
              </a:rPr>
              <a:t>Topographically, the best areas for shrimp culture are those with average natural ground elevations of about 1-3 m above mean sea level or at least 1 m above the highest high tide level to allow drainage and harvesting.</a:t>
            </a:r>
          </a:p>
          <a:p>
            <a:pPr algn="just">
              <a:buFontTx/>
              <a:buChar char="-"/>
            </a:pPr>
            <a:r>
              <a:rPr lang="en-US" sz="2400" u="sng" dirty="0">
                <a:solidFill>
                  <a:srgbClr val="002060"/>
                </a:solidFill>
              </a:rPr>
              <a:t>The sites should have minimum vegetative cover, be near the sea or other natural waterways such as rivers and streams, have easy access to roads, a sparse population and be nearly square or rectangular in shape.</a:t>
            </a:r>
          </a:p>
          <a:p>
            <a:pPr algn="just">
              <a:buFontTx/>
              <a:buChar char="-"/>
            </a:pPr>
            <a:endParaRPr lang="en-US" u="sng" dirty="0"/>
          </a:p>
        </p:txBody>
      </p:sp>
    </p:spTree>
    <p:extLst>
      <p:ext uri="{BB962C8B-B14F-4D97-AF65-F5344CB8AC3E}">
        <p14:creationId xmlns:p14="http://schemas.microsoft.com/office/powerpoint/2010/main" val="2089100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522" y="1828800"/>
            <a:ext cx="7106478" cy="4267200"/>
          </a:xfrm>
        </p:spPr>
        <p:txBody>
          <a:bodyPr>
            <a:noAutofit/>
          </a:bodyPr>
          <a:lstStyle/>
          <a:p>
            <a:pPr algn="just">
              <a:buFontTx/>
              <a:buChar char="-"/>
            </a:pPr>
            <a:r>
              <a:rPr lang="en-US" sz="3200" dirty="0">
                <a:solidFill>
                  <a:srgbClr val="002060"/>
                </a:solidFill>
              </a:rPr>
              <a:t>In terms of climatic conditions, areas having short and not as pronounced a dry season with moderate rainfall distributed throughout the year are the best suited for shrimp farming. A pronounced long dry season may cause an increase in water temperature and salinity, which will promote excessive growth of algae and result in oxygen depletion at night.</a:t>
            </a:r>
          </a:p>
          <a:p>
            <a:pPr algn="just">
              <a:buFontTx/>
              <a:buChar char="-"/>
            </a:pPr>
            <a:endParaRPr lang="en-US" sz="3200" dirty="0"/>
          </a:p>
        </p:txBody>
      </p:sp>
    </p:spTree>
    <p:extLst>
      <p:ext uri="{BB962C8B-B14F-4D97-AF65-F5344CB8AC3E}">
        <p14:creationId xmlns:p14="http://schemas.microsoft.com/office/powerpoint/2010/main" val="2822110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559130"/>
          </a:xfrm>
        </p:spPr>
        <p:txBody>
          <a:bodyPr>
            <a:normAutofit/>
          </a:bodyPr>
          <a:lstStyle/>
          <a:p>
            <a:pPr algn="ctr"/>
            <a:r>
              <a:rPr lang="en-US" sz="4050" b="1" dirty="0">
                <a:solidFill>
                  <a:srgbClr val="FF0000"/>
                </a:solidFill>
                <a:latin typeface="Arial" panose="020B0604020202020204" pitchFamily="34" charset="0"/>
                <a:cs typeface="Arial" panose="020B0604020202020204" pitchFamily="34" charset="0"/>
              </a:rPr>
              <a:t>Infrastructure</a:t>
            </a:r>
            <a:br>
              <a:rPr lang="en-US" sz="4050" b="1" dirty="0">
                <a:solidFill>
                  <a:srgbClr val="FF0000"/>
                </a:solidFill>
                <a:latin typeface="Arial" panose="020B0604020202020204" pitchFamily="34" charset="0"/>
                <a:cs typeface="Arial" panose="020B0604020202020204" pitchFamily="34" charset="0"/>
              </a:rPr>
            </a:br>
            <a:endParaRPr lang="en-US" sz="405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just"/>
            <a:r>
              <a:rPr lang="en-US" sz="2400" b="1" dirty="0">
                <a:solidFill>
                  <a:srgbClr val="FF0000"/>
                </a:solidFill>
              </a:rPr>
              <a:t>Accessibility</a:t>
            </a:r>
          </a:p>
          <a:p>
            <a:pPr algn="just">
              <a:buFontTx/>
              <a:buChar char="-"/>
            </a:pPr>
            <a:r>
              <a:rPr lang="en-US" sz="2400" dirty="0">
                <a:solidFill>
                  <a:srgbClr val="002060"/>
                </a:solidFill>
              </a:rPr>
              <a:t>The farm must have good accessibility either by road or water, and communication systems throughout the year in order to facilitate supervision and transport of materials and products.</a:t>
            </a:r>
          </a:p>
          <a:p>
            <a:pPr algn="just">
              <a:buFontTx/>
              <a:buChar char="-"/>
            </a:pPr>
            <a:r>
              <a:rPr lang="en-US" sz="2400" dirty="0">
                <a:solidFill>
                  <a:srgbClr val="002060"/>
                </a:solidFill>
              </a:rPr>
              <a:t> It is important that the farm be within 3-6 hrs traveling time from the hatchery to avoid excessively long transportation time of the larvae and should be within 10 hrs from the processing plant to avoid deterioration of the product</a:t>
            </a:r>
          </a:p>
        </p:txBody>
      </p:sp>
    </p:spTree>
    <p:extLst>
      <p:ext uri="{BB962C8B-B14F-4D97-AF65-F5344CB8AC3E}">
        <p14:creationId xmlns:p14="http://schemas.microsoft.com/office/powerpoint/2010/main" val="1808877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4218" y="1828800"/>
            <a:ext cx="6908192" cy="3679963"/>
          </a:xfrm>
        </p:spPr>
        <p:txBody>
          <a:bodyPr>
            <a:normAutofit lnSpcReduction="10000"/>
          </a:bodyPr>
          <a:lstStyle/>
          <a:p>
            <a:pPr algn="just"/>
            <a:r>
              <a:rPr lang="en-US" sz="2700" b="1" dirty="0">
                <a:solidFill>
                  <a:srgbClr val="FF0000"/>
                </a:solidFill>
              </a:rPr>
              <a:t>Electricity</a:t>
            </a:r>
          </a:p>
          <a:p>
            <a:pPr algn="just">
              <a:buFontTx/>
              <a:buChar char="-"/>
            </a:pPr>
            <a:r>
              <a:rPr lang="en-US" sz="2800" dirty="0">
                <a:solidFill>
                  <a:srgbClr val="002060"/>
                </a:solidFill>
              </a:rPr>
              <a:t>Availability of relatively cheap and reliable power source is a major consideration in site selection. In areas where electricity supply exists, it is practical and beneficial to utilize electric power to run the farm, especially for the intensive culture system. It is advisable to have a back-up electricity generator as a secondary power source.</a:t>
            </a:r>
          </a:p>
          <a:p>
            <a:pPr algn="just">
              <a:buNone/>
            </a:pPr>
            <a:endParaRPr lang="en-US" dirty="0"/>
          </a:p>
        </p:txBody>
      </p:sp>
    </p:spTree>
    <p:extLst>
      <p:ext uri="{BB962C8B-B14F-4D97-AF65-F5344CB8AC3E}">
        <p14:creationId xmlns:p14="http://schemas.microsoft.com/office/powerpoint/2010/main" val="63792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28750"/>
            <a:ext cx="7924800" cy="4743450"/>
          </a:xfrm>
        </p:spPr>
        <p:txBody>
          <a:bodyPr>
            <a:normAutofit/>
          </a:bodyPr>
          <a:lstStyle/>
          <a:p>
            <a:pPr algn="just"/>
            <a:endParaRPr lang="en-US" sz="2700" b="1" dirty="0">
              <a:solidFill>
                <a:srgbClr val="FF0000"/>
              </a:solidFill>
            </a:endParaRPr>
          </a:p>
          <a:p>
            <a:pPr algn="just"/>
            <a:r>
              <a:rPr lang="en-US" sz="2700" b="1" dirty="0">
                <a:solidFill>
                  <a:srgbClr val="FF0000"/>
                </a:solidFill>
              </a:rPr>
              <a:t>Security</a:t>
            </a:r>
          </a:p>
          <a:p>
            <a:pPr algn="just">
              <a:buFontTx/>
              <a:buChar char="-"/>
            </a:pPr>
            <a:r>
              <a:rPr lang="en-US" sz="2700" dirty="0">
                <a:solidFill>
                  <a:srgbClr val="002060"/>
                </a:solidFill>
              </a:rPr>
              <a:t>Areas free from security risks result in favorable working conditions, productivity and less extra costs.</a:t>
            </a:r>
          </a:p>
          <a:p>
            <a:pPr algn="just"/>
            <a:r>
              <a:rPr lang="en-US" sz="2400" b="1" dirty="0">
                <a:solidFill>
                  <a:srgbClr val="FF0000"/>
                </a:solidFill>
              </a:rPr>
              <a:t>Availability of Labor and Other Factor</a:t>
            </a:r>
          </a:p>
          <a:p>
            <a:pPr algn="just">
              <a:buNone/>
            </a:pPr>
            <a:r>
              <a:rPr lang="en-US" b="1" dirty="0"/>
              <a:t>-</a:t>
            </a:r>
            <a:r>
              <a:rPr lang="en-US" sz="2700" dirty="0">
                <a:solidFill>
                  <a:srgbClr val="002060"/>
                </a:solidFill>
              </a:rPr>
              <a:t>The availability of labor, equipment and commercial feed and supplies ensure smooth operations and successful crop.</a:t>
            </a:r>
          </a:p>
          <a:p>
            <a:pPr algn="just"/>
            <a:endParaRPr lang="en-US" dirty="0"/>
          </a:p>
        </p:txBody>
      </p:sp>
    </p:spTree>
    <p:extLst>
      <p:ext uri="{BB962C8B-B14F-4D97-AF65-F5344CB8AC3E}">
        <p14:creationId xmlns:p14="http://schemas.microsoft.com/office/powerpoint/2010/main" val="964844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a:solidFill>
            <a:schemeClr val="accent2">
              <a:lumMod val="40000"/>
              <a:lumOff val="60000"/>
            </a:schemeClr>
          </a:solidFill>
        </p:spPr>
        <p:txBody>
          <a:bodyPr rtlCol="0">
            <a:noAutofit/>
          </a:bodyPr>
          <a:lstStyle/>
          <a:p>
            <a:pPr algn="ctr" fontAlgn="auto">
              <a:spcAft>
                <a:spcPts val="0"/>
              </a:spcAft>
              <a:defRPr/>
            </a:pPr>
            <a:r>
              <a:rPr lang="en-US" sz="3200" b="1" dirty="0">
                <a:solidFill>
                  <a:srgbClr val="7030A0"/>
                </a:solidFill>
                <a:latin typeface="Arial" panose="020B0604020202020204" pitchFamily="34" charset="0"/>
                <a:cs typeface="Arial" panose="020B0604020202020204" pitchFamily="34" charset="0"/>
              </a:rPr>
              <a:t>NORTH WESTERN PROVINCE- </a:t>
            </a:r>
            <a:br>
              <a:rPr lang="en-US" sz="3200" b="1" dirty="0">
                <a:solidFill>
                  <a:srgbClr val="7030A0"/>
                </a:solidFill>
                <a:latin typeface="Arial" panose="020B0604020202020204" pitchFamily="34" charset="0"/>
                <a:cs typeface="Arial" panose="020B0604020202020204" pitchFamily="34" charset="0"/>
              </a:rPr>
            </a:br>
            <a:r>
              <a:rPr lang="en-US" sz="3200" b="1" dirty="0">
                <a:solidFill>
                  <a:srgbClr val="7030A0"/>
                </a:solidFill>
                <a:latin typeface="Arial" panose="020B0604020202020204" pitchFamily="34" charset="0"/>
                <a:cs typeface="Arial" panose="020B0604020202020204" pitchFamily="34" charset="0"/>
              </a:rPr>
              <a:t>Shrimp Farming Information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5029030"/>
              </p:ext>
            </p:extLst>
          </p:nvPr>
        </p:nvGraphicFramePr>
        <p:xfrm>
          <a:off x="0" y="1447803"/>
          <a:ext cx="9144000" cy="4953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31850">
                <a:tc>
                  <a:txBody>
                    <a:bodyPr/>
                    <a:lstStyle/>
                    <a:p>
                      <a:r>
                        <a:rPr lang="en-US" sz="2000" b="1" dirty="0"/>
                        <a:t>AREA</a:t>
                      </a:r>
                    </a:p>
                  </a:txBody>
                  <a:tcPr marT="45724" marB="45724"/>
                </a:tc>
                <a:tc>
                  <a:txBody>
                    <a:bodyPr/>
                    <a:lstStyle/>
                    <a:p>
                      <a:r>
                        <a:rPr lang="en-US" sz="2000" b="1" dirty="0"/>
                        <a:t>NO OF FARMS</a:t>
                      </a:r>
                    </a:p>
                  </a:txBody>
                  <a:tcPr marT="45724" marB="45724"/>
                </a:tc>
                <a:tc>
                  <a:txBody>
                    <a:bodyPr/>
                    <a:lstStyle/>
                    <a:p>
                      <a:r>
                        <a:rPr lang="en-US" sz="2000" b="1" dirty="0"/>
                        <a:t>NO OF PONDS</a:t>
                      </a:r>
                    </a:p>
                  </a:txBody>
                  <a:tcPr marT="45724" marB="45724"/>
                </a:tc>
                <a:tc>
                  <a:txBody>
                    <a:bodyPr/>
                    <a:lstStyle/>
                    <a:p>
                      <a:r>
                        <a:rPr lang="en-US" sz="2000" b="1" dirty="0"/>
                        <a:t>PL REQD/CORP ( Millions</a:t>
                      </a:r>
                      <a:r>
                        <a:rPr lang="en-US" sz="2000" b="1" baseline="0" dirty="0"/>
                        <a:t> )</a:t>
                      </a:r>
                      <a:endParaRPr lang="en-US" sz="2000" b="1" dirty="0"/>
                    </a:p>
                  </a:txBody>
                  <a:tcPr marT="45724" marB="45724"/>
                </a:tc>
                <a:tc>
                  <a:txBody>
                    <a:bodyPr/>
                    <a:lstStyle/>
                    <a:p>
                      <a:r>
                        <a:rPr lang="en-US" sz="2000" b="1" dirty="0"/>
                        <a:t>PRODN/CROP  ( MT )</a:t>
                      </a:r>
                    </a:p>
                  </a:txBody>
                  <a:tcPr marT="45724" marB="45724"/>
                </a:tc>
                <a:extLst>
                  <a:ext uri="{0D108BD9-81ED-4DB2-BD59-A6C34878D82A}">
                    <a16:rowId xmlns:a16="http://schemas.microsoft.com/office/drawing/2014/main" val="10000"/>
                  </a:ext>
                </a:extLst>
              </a:tr>
              <a:tr h="657841">
                <a:tc>
                  <a:txBody>
                    <a:bodyPr/>
                    <a:lstStyle/>
                    <a:p>
                      <a:r>
                        <a:rPr lang="en-US" sz="2800" b="1" dirty="0">
                          <a:solidFill>
                            <a:srgbClr val="0070C0"/>
                          </a:solidFill>
                        </a:rPr>
                        <a:t>ZONE</a:t>
                      </a:r>
                      <a:r>
                        <a:rPr lang="en-US" sz="2800" b="1" baseline="0" dirty="0">
                          <a:solidFill>
                            <a:srgbClr val="0070C0"/>
                          </a:solidFill>
                        </a:rPr>
                        <a:t> 1</a:t>
                      </a:r>
                      <a:endParaRPr lang="en-US" sz="2800" b="1" dirty="0">
                        <a:solidFill>
                          <a:srgbClr val="0070C0"/>
                        </a:solidFill>
                      </a:endParaRPr>
                    </a:p>
                  </a:txBody>
                  <a:tcPr marT="45724" marB="45724"/>
                </a:tc>
                <a:tc>
                  <a:txBody>
                    <a:bodyPr/>
                    <a:lstStyle/>
                    <a:p>
                      <a:r>
                        <a:rPr lang="en-US" sz="2800" b="1" dirty="0">
                          <a:solidFill>
                            <a:srgbClr val="0070C0"/>
                          </a:solidFill>
                        </a:rPr>
                        <a:t>72</a:t>
                      </a:r>
                    </a:p>
                  </a:txBody>
                  <a:tcPr marT="45724" marB="45724"/>
                </a:tc>
                <a:tc>
                  <a:txBody>
                    <a:bodyPr/>
                    <a:lstStyle/>
                    <a:p>
                      <a:r>
                        <a:rPr lang="en-US" sz="2800" b="1" dirty="0">
                          <a:solidFill>
                            <a:srgbClr val="0070C0"/>
                          </a:solidFill>
                        </a:rPr>
                        <a:t>340</a:t>
                      </a:r>
                    </a:p>
                  </a:txBody>
                  <a:tcPr marT="45724" marB="45724"/>
                </a:tc>
                <a:tc>
                  <a:txBody>
                    <a:bodyPr/>
                    <a:lstStyle/>
                    <a:p>
                      <a:r>
                        <a:rPr lang="en-US" sz="2800" b="1" dirty="0">
                          <a:solidFill>
                            <a:srgbClr val="0070C0"/>
                          </a:solidFill>
                        </a:rPr>
                        <a:t>34</a:t>
                      </a:r>
                    </a:p>
                  </a:txBody>
                  <a:tcPr marT="45724" marB="45724"/>
                </a:tc>
                <a:tc>
                  <a:txBody>
                    <a:bodyPr/>
                    <a:lstStyle/>
                    <a:p>
                      <a:r>
                        <a:rPr lang="en-US" sz="2800" b="1" dirty="0">
                          <a:solidFill>
                            <a:srgbClr val="0070C0"/>
                          </a:solidFill>
                        </a:rPr>
                        <a:t>510</a:t>
                      </a:r>
                    </a:p>
                  </a:txBody>
                  <a:tcPr marT="45724" marB="45724"/>
                </a:tc>
                <a:extLst>
                  <a:ext uri="{0D108BD9-81ED-4DB2-BD59-A6C34878D82A}">
                    <a16:rowId xmlns:a16="http://schemas.microsoft.com/office/drawing/2014/main" val="10001"/>
                  </a:ext>
                </a:extLst>
              </a:tr>
              <a:tr h="657841">
                <a:tc>
                  <a:txBody>
                    <a:bodyPr/>
                    <a:lstStyle/>
                    <a:p>
                      <a:r>
                        <a:rPr lang="en-US" sz="2800" b="1" dirty="0">
                          <a:solidFill>
                            <a:srgbClr val="0070C0"/>
                          </a:solidFill>
                        </a:rPr>
                        <a:t>ZONE 2</a:t>
                      </a:r>
                    </a:p>
                  </a:txBody>
                  <a:tcPr marT="45724" marB="45724"/>
                </a:tc>
                <a:tc>
                  <a:txBody>
                    <a:bodyPr/>
                    <a:lstStyle/>
                    <a:p>
                      <a:r>
                        <a:rPr lang="en-US" sz="2800" b="1" dirty="0">
                          <a:solidFill>
                            <a:srgbClr val="0070C0"/>
                          </a:solidFill>
                        </a:rPr>
                        <a:t>299</a:t>
                      </a:r>
                    </a:p>
                  </a:txBody>
                  <a:tcPr marT="45724" marB="45724"/>
                </a:tc>
                <a:tc>
                  <a:txBody>
                    <a:bodyPr/>
                    <a:lstStyle/>
                    <a:p>
                      <a:r>
                        <a:rPr lang="en-US" sz="2800" b="1" dirty="0">
                          <a:solidFill>
                            <a:srgbClr val="0070C0"/>
                          </a:solidFill>
                        </a:rPr>
                        <a:t>1272</a:t>
                      </a:r>
                    </a:p>
                  </a:txBody>
                  <a:tcPr marT="45724" marB="45724"/>
                </a:tc>
                <a:tc>
                  <a:txBody>
                    <a:bodyPr/>
                    <a:lstStyle/>
                    <a:p>
                      <a:r>
                        <a:rPr lang="en-US" sz="2800" b="1" dirty="0">
                          <a:solidFill>
                            <a:srgbClr val="0070C0"/>
                          </a:solidFill>
                        </a:rPr>
                        <a:t>127</a:t>
                      </a:r>
                    </a:p>
                  </a:txBody>
                  <a:tcPr marT="45724" marB="45724"/>
                </a:tc>
                <a:tc>
                  <a:txBody>
                    <a:bodyPr/>
                    <a:lstStyle/>
                    <a:p>
                      <a:r>
                        <a:rPr lang="en-US" sz="2800" b="1" dirty="0">
                          <a:solidFill>
                            <a:srgbClr val="0070C0"/>
                          </a:solidFill>
                        </a:rPr>
                        <a:t>1900</a:t>
                      </a:r>
                    </a:p>
                  </a:txBody>
                  <a:tcPr marT="45724" marB="45724"/>
                </a:tc>
                <a:extLst>
                  <a:ext uri="{0D108BD9-81ED-4DB2-BD59-A6C34878D82A}">
                    <a16:rowId xmlns:a16="http://schemas.microsoft.com/office/drawing/2014/main" val="10002"/>
                  </a:ext>
                </a:extLst>
              </a:tr>
              <a:tr h="657841">
                <a:tc>
                  <a:txBody>
                    <a:bodyPr/>
                    <a:lstStyle/>
                    <a:p>
                      <a:r>
                        <a:rPr lang="en-US" sz="2800" b="1" dirty="0">
                          <a:solidFill>
                            <a:srgbClr val="0070C0"/>
                          </a:solidFill>
                        </a:rPr>
                        <a:t>ZONE 3</a:t>
                      </a:r>
                    </a:p>
                  </a:txBody>
                  <a:tcPr marT="45724" marB="45724"/>
                </a:tc>
                <a:tc>
                  <a:txBody>
                    <a:bodyPr/>
                    <a:lstStyle/>
                    <a:p>
                      <a:r>
                        <a:rPr lang="en-US" sz="2800" b="1" dirty="0">
                          <a:solidFill>
                            <a:srgbClr val="0070C0"/>
                          </a:solidFill>
                        </a:rPr>
                        <a:t>136</a:t>
                      </a:r>
                    </a:p>
                  </a:txBody>
                  <a:tcPr marT="45724" marB="45724"/>
                </a:tc>
                <a:tc>
                  <a:txBody>
                    <a:bodyPr/>
                    <a:lstStyle/>
                    <a:p>
                      <a:r>
                        <a:rPr lang="en-US" sz="2800" b="1" dirty="0">
                          <a:solidFill>
                            <a:srgbClr val="0070C0"/>
                          </a:solidFill>
                        </a:rPr>
                        <a:t>633</a:t>
                      </a:r>
                    </a:p>
                  </a:txBody>
                  <a:tcPr marT="45724" marB="45724"/>
                </a:tc>
                <a:tc>
                  <a:txBody>
                    <a:bodyPr/>
                    <a:lstStyle/>
                    <a:p>
                      <a:r>
                        <a:rPr lang="en-US" sz="2800" b="1" dirty="0">
                          <a:solidFill>
                            <a:srgbClr val="0070C0"/>
                          </a:solidFill>
                        </a:rPr>
                        <a:t>64</a:t>
                      </a:r>
                    </a:p>
                  </a:txBody>
                  <a:tcPr marT="45724" marB="45724"/>
                </a:tc>
                <a:tc>
                  <a:txBody>
                    <a:bodyPr/>
                    <a:lstStyle/>
                    <a:p>
                      <a:r>
                        <a:rPr lang="en-US" sz="2800" b="1" dirty="0">
                          <a:solidFill>
                            <a:srgbClr val="0070C0"/>
                          </a:solidFill>
                        </a:rPr>
                        <a:t>955</a:t>
                      </a:r>
                    </a:p>
                  </a:txBody>
                  <a:tcPr marT="45724" marB="45724"/>
                </a:tc>
                <a:extLst>
                  <a:ext uri="{0D108BD9-81ED-4DB2-BD59-A6C34878D82A}">
                    <a16:rowId xmlns:a16="http://schemas.microsoft.com/office/drawing/2014/main" val="10003"/>
                  </a:ext>
                </a:extLst>
              </a:tr>
              <a:tr h="657841">
                <a:tc>
                  <a:txBody>
                    <a:bodyPr/>
                    <a:lstStyle/>
                    <a:p>
                      <a:r>
                        <a:rPr lang="en-US" sz="2800" b="1" dirty="0">
                          <a:solidFill>
                            <a:srgbClr val="0070C0"/>
                          </a:solidFill>
                        </a:rPr>
                        <a:t>ZONE 4</a:t>
                      </a:r>
                    </a:p>
                  </a:txBody>
                  <a:tcPr marT="45724" marB="45724"/>
                </a:tc>
                <a:tc>
                  <a:txBody>
                    <a:bodyPr/>
                    <a:lstStyle/>
                    <a:p>
                      <a:r>
                        <a:rPr lang="en-US" sz="2800" b="1" dirty="0">
                          <a:solidFill>
                            <a:srgbClr val="0070C0"/>
                          </a:solidFill>
                        </a:rPr>
                        <a:t>25</a:t>
                      </a:r>
                    </a:p>
                  </a:txBody>
                  <a:tcPr marT="45724" marB="45724"/>
                </a:tc>
                <a:tc>
                  <a:txBody>
                    <a:bodyPr/>
                    <a:lstStyle/>
                    <a:p>
                      <a:r>
                        <a:rPr lang="en-US" sz="2800" b="1" dirty="0">
                          <a:solidFill>
                            <a:srgbClr val="0070C0"/>
                          </a:solidFill>
                        </a:rPr>
                        <a:t>205</a:t>
                      </a:r>
                    </a:p>
                  </a:txBody>
                  <a:tcPr marT="45724" marB="45724"/>
                </a:tc>
                <a:tc>
                  <a:txBody>
                    <a:bodyPr/>
                    <a:lstStyle/>
                    <a:p>
                      <a:r>
                        <a:rPr lang="en-US" sz="2800" b="1" dirty="0">
                          <a:solidFill>
                            <a:srgbClr val="0070C0"/>
                          </a:solidFill>
                        </a:rPr>
                        <a:t>20</a:t>
                      </a:r>
                    </a:p>
                  </a:txBody>
                  <a:tcPr marT="45724" marB="45724"/>
                </a:tc>
                <a:tc>
                  <a:txBody>
                    <a:bodyPr/>
                    <a:lstStyle/>
                    <a:p>
                      <a:r>
                        <a:rPr lang="en-US" sz="2800" b="1" dirty="0">
                          <a:solidFill>
                            <a:srgbClr val="0070C0"/>
                          </a:solidFill>
                        </a:rPr>
                        <a:t>310</a:t>
                      </a:r>
                    </a:p>
                  </a:txBody>
                  <a:tcPr marT="45724" marB="45724"/>
                </a:tc>
                <a:extLst>
                  <a:ext uri="{0D108BD9-81ED-4DB2-BD59-A6C34878D82A}">
                    <a16:rowId xmlns:a16="http://schemas.microsoft.com/office/drawing/2014/main" val="10004"/>
                  </a:ext>
                </a:extLst>
              </a:tr>
              <a:tr h="657841">
                <a:tc>
                  <a:txBody>
                    <a:bodyPr/>
                    <a:lstStyle/>
                    <a:p>
                      <a:r>
                        <a:rPr lang="en-US" sz="2800" b="1" dirty="0">
                          <a:solidFill>
                            <a:srgbClr val="0070C0"/>
                          </a:solidFill>
                        </a:rPr>
                        <a:t>ZONE 5</a:t>
                      </a:r>
                    </a:p>
                  </a:txBody>
                  <a:tcPr marT="45724" marB="45724"/>
                </a:tc>
                <a:tc>
                  <a:txBody>
                    <a:bodyPr/>
                    <a:lstStyle/>
                    <a:p>
                      <a:r>
                        <a:rPr lang="en-US" sz="2800" b="1" dirty="0">
                          <a:solidFill>
                            <a:srgbClr val="0070C0"/>
                          </a:solidFill>
                        </a:rPr>
                        <a:t>98</a:t>
                      </a:r>
                    </a:p>
                  </a:txBody>
                  <a:tcPr marT="45724" marB="45724"/>
                </a:tc>
                <a:tc>
                  <a:txBody>
                    <a:bodyPr/>
                    <a:lstStyle/>
                    <a:p>
                      <a:r>
                        <a:rPr lang="en-US" sz="2800" b="1" dirty="0">
                          <a:solidFill>
                            <a:srgbClr val="0070C0"/>
                          </a:solidFill>
                        </a:rPr>
                        <a:t>550</a:t>
                      </a:r>
                    </a:p>
                  </a:txBody>
                  <a:tcPr marT="45724" marB="45724"/>
                </a:tc>
                <a:tc>
                  <a:txBody>
                    <a:bodyPr/>
                    <a:lstStyle/>
                    <a:p>
                      <a:r>
                        <a:rPr lang="en-US" sz="2800" b="1" dirty="0">
                          <a:solidFill>
                            <a:srgbClr val="0070C0"/>
                          </a:solidFill>
                        </a:rPr>
                        <a:t>55</a:t>
                      </a:r>
                    </a:p>
                  </a:txBody>
                  <a:tcPr marT="45724" marB="45724"/>
                </a:tc>
                <a:tc>
                  <a:txBody>
                    <a:bodyPr/>
                    <a:lstStyle/>
                    <a:p>
                      <a:r>
                        <a:rPr lang="en-US" sz="2800" b="1" dirty="0">
                          <a:solidFill>
                            <a:srgbClr val="0070C0"/>
                          </a:solidFill>
                        </a:rPr>
                        <a:t>825</a:t>
                      </a:r>
                    </a:p>
                  </a:txBody>
                  <a:tcPr marT="45724" marB="45724"/>
                </a:tc>
                <a:extLst>
                  <a:ext uri="{0D108BD9-81ED-4DB2-BD59-A6C34878D82A}">
                    <a16:rowId xmlns:a16="http://schemas.microsoft.com/office/drawing/2014/main" val="10005"/>
                  </a:ext>
                </a:extLst>
              </a:tr>
              <a:tr h="931945">
                <a:tc>
                  <a:txBody>
                    <a:bodyPr/>
                    <a:lstStyle/>
                    <a:p>
                      <a:r>
                        <a:rPr lang="en-US" sz="2800" b="1" dirty="0">
                          <a:solidFill>
                            <a:srgbClr val="002060"/>
                          </a:solidFill>
                        </a:rPr>
                        <a:t>TOTAL</a:t>
                      </a:r>
                    </a:p>
                  </a:txBody>
                  <a:tcPr marT="45724" marB="45724"/>
                </a:tc>
                <a:tc>
                  <a:txBody>
                    <a:bodyPr/>
                    <a:lstStyle/>
                    <a:p>
                      <a:r>
                        <a:rPr lang="en-US" sz="2800" b="1" dirty="0">
                          <a:solidFill>
                            <a:srgbClr val="002060"/>
                          </a:solidFill>
                        </a:rPr>
                        <a:t>630</a:t>
                      </a:r>
                    </a:p>
                  </a:txBody>
                  <a:tcPr marT="45724" marB="45724"/>
                </a:tc>
                <a:tc>
                  <a:txBody>
                    <a:bodyPr/>
                    <a:lstStyle/>
                    <a:p>
                      <a:r>
                        <a:rPr lang="en-US" sz="2800" b="1" dirty="0">
                          <a:solidFill>
                            <a:srgbClr val="002060"/>
                          </a:solidFill>
                        </a:rPr>
                        <a:t>3000</a:t>
                      </a:r>
                    </a:p>
                  </a:txBody>
                  <a:tcPr marT="45724" marB="45724"/>
                </a:tc>
                <a:tc>
                  <a:txBody>
                    <a:bodyPr/>
                    <a:lstStyle/>
                    <a:p>
                      <a:r>
                        <a:rPr lang="en-US" sz="2800" b="1" dirty="0">
                          <a:solidFill>
                            <a:srgbClr val="002060"/>
                          </a:solidFill>
                        </a:rPr>
                        <a:t>300</a:t>
                      </a:r>
                    </a:p>
                  </a:txBody>
                  <a:tcPr marT="45724" marB="45724"/>
                </a:tc>
                <a:tc>
                  <a:txBody>
                    <a:bodyPr/>
                    <a:lstStyle/>
                    <a:p>
                      <a:r>
                        <a:rPr lang="en-US" sz="2800" b="1" dirty="0">
                          <a:solidFill>
                            <a:srgbClr val="002060"/>
                          </a:solidFill>
                        </a:rPr>
                        <a:t>4500</a:t>
                      </a:r>
                    </a:p>
                  </a:txBody>
                  <a:tcPr marT="45724" marB="45724"/>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67946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8799"/>
            <a:ext cx="7886700" cy="4038601"/>
          </a:xfrm>
        </p:spPr>
        <p:txBody>
          <a:bodyPr>
            <a:normAutofit/>
          </a:bodyPr>
          <a:lstStyle/>
          <a:p>
            <a:pPr algn="just"/>
            <a:r>
              <a:rPr lang="en-US" sz="2700" b="1" dirty="0">
                <a:solidFill>
                  <a:srgbClr val="FF0000"/>
                </a:solidFill>
              </a:rPr>
              <a:t>Water Supply</a:t>
            </a:r>
          </a:p>
          <a:p>
            <a:pPr algn="just">
              <a:buFontTx/>
              <a:buChar char="-"/>
            </a:pPr>
            <a:r>
              <a:rPr lang="en-US" sz="2700" dirty="0">
                <a:solidFill>
                  <a:srgbClr val="002060"/>
                </a:solidFill>
              </a:rPr>
              <a:t>Site should have good pollution free water supply of both freshwater and brackish water.</a:t>
            </a:r>
          </a:p>
          <a:p>
            <a:pPr algn="just"/>
            <a:r>
              <a:rPr lang="en-US" sz="2700" b="1" dirty="0">
                <a:solidFill>
                  <a:srgbClr val="FF0000"/>
                </a:solidFill>
              </a:rPr>
              <a:t>Soil Conditions</a:t>
            </a:r>
          </a:p>
          <a:p>
            <a:pPr algn="just">
              <a:buNone/>
            </a:pPr>
            <a:r>
              <a:rPr lang="en-US" dirty="0"/>
              <a:t>- </a:t>
            </a:r>
            <a:r>
              <a:rPr lang="en-US" sz="2700" dirty="0">
                <a:solidFill>
                  <a:srgbClr val="002060"/>
                </a:solidFill>
              </a:rPr>
              <a:t>The type of soil is the most critical in site selection, since the shrimp will spend most of their time on the pond bottom during the culture period. Usually, clay or loam-based soil containing more than 90% clay and pH between 6.5-8.5 is preferable.</a:t>
            </a:r>
          </a:p>
        </p:txBody>
      </p:sp>
    </p:spTree>
    <p:extLst>
      <p:ext uri="{BB962C8B-B14F-4D97-AF65-F5344CB8AC3E}">
        <p14:creationId xmlns:p14="http://schemas.microsoft.com/office/powerpoint/2010/main" val="816507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FF0000"/>
                </a:solidFill>
                <a:latin typeface="Arial" panose="020B0604020202020204" pitchFamily="34" charset="0"/>
                <a:cs typeface="Arial" panose="020B0604020202020204" pitchFamily="34" charset="0"/>
              </a:rPr>
              <a:t>Special Features of </a:t>
            </a:r>
            <a:br>
              <a:rPr lang="en-US" b="1" dirty="0">
                <a:solidFill>
                  <a:srgbClr val="FF0000"/>
                </a:solidFill>
                <a:latin typeface="Arial" panose="020B0604020202020204" pitchFamily="34" charset="0"/>
                <a:cs typeface="Arial" panose="020B0604020202020204" pitchFamily="34" charset="0"/>
              </a:rPr>
            </a:br>
            <a:r>
              <a:rPr lang="en-US" b="1" dirty="0">
                <a:solidFill>
                  <a:srgbClr val="FF0000"/>
                </a:solidFill>
                <a:latin typeface="Arial" panose="020B0604020202020204" pitchFamily="34" charset="0"/>
                <a:cs typeface="Arial" panose="020B0604020202020204" pitchFamily="34" charset="0"/>
              </a:rPr>
              <a:t>Vannamei Shrimp Farming</a:t>
            </a:r>
          </a:p>
        </p:txBody>
      </p:sp>
      <p:sp>
        <p:nvSpPr>
          <p:cNvPr id="3" name="Content Placeholder 2"/>
          <p:cNvSpPr>
            <a:spLocks noGrp="1"/>
          </p:cNvSpPr>
          <p:nvPr>
            <p:ph idx="1"/>
          </p:nvPr>
        </p:nvSpPr>
        <p:spPr/>
        <p:txBody>
          <a:bodyPr>
            <a:normAutofit/>
          </a:bodyPr>
          <a:lstStyle/>
          <a:p>
            <a:r>
              <a:rPr lang="en-US" b="1" dirty="0">
                <a:solidFill>
                  <a:srgbClr val="002060"/>
                </a:solidFill>
              </a:rPr>
              <a:t>Growth Rate</a:t>
            </a:r>
          </a:p>
          <a:p>
            <a:r>
              <a:rPr lang="en-US" b="1" dirty="0">
                <a:solidFill>
                  <a:srgbClr val="002060"/>
                </a:solidFill>
              </a:rPr>
              <a:t>Stocking Density</a:t>
            </a:r>
          </a:p>
          <a:p>
            <a:r>
              <a:rPr lang="en-US" b="1" dirty="0">
                <a:solidFill>
                  <a:srgbClr val="002060"/>
                </a:solidFill>
              </a:rPr>
              <a:t>Salinity Tolerance</a:t>
            </a:r>
          </a:p>
          <a:p>
            <a:r>
              <a:rPr lang="en-US" b="1" dirty="0">
                <a:solidFill>
                  <a:srgbClr val="002060"/>
                </a:solidFill>
              </a:rPr>
              <a:t>Temperature Tolerance</a:t>
            </a:r>
          </a:p>
          <a:p>
            <a:r>
              <a:rPr lang="en-US" b="1" dirty="0">
                <a:solidFill>
                  <a:srgbClr val="002060"/>
                </a:solidFill>
              </a:rPr>
              <a:t>Dietary Protein Requirements</a:t>
            </a:r>
          </a:p>
          <a:p>
            <a:r>
              <a:rPr lang="en-US" b="1" dirty="0">
                <a:solidFill>
                  <a:srgbClr val="002060"/>
                </a:solidFill>
              </a:rPr>
              <a:t>Ease of Breeding and Domestication</a:t>
            </a:r>
          </a:p>
          <a:p>
            <a:r>
              <a:rPr lang="en-US" b="1" dirty="0">
                <a:solidFill>
                  <a:srgbClr val="002060"/>
                </a:solidFill>
              </a:rPr>
              <a:t>Larval Rearing</a:t>
            </a:r>
          </a:p>
          <a:p>
            <a:r>
              <a:rPr lang="en-US" b="1" dirty="0">
                <a:solidFill>
                  <a:srgbClr val="002060"/>
                </a:solidFill>
              </a:rPr>
              <a:t>Disease Resistance</a:t>
            </a:r>
          </a:p>
          <a:p>
            <a:r>
              <a:rPr lang="en-US" b="1" dirty="0">
                <a:solidFill>
                  <a:srgbClr val="002060"/>
                </a:solidFill>
              </a:rPr>
              <a:t>Post Harvest Characteristics</a:t>
            </a:r>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362148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latin typeface="Arial" panose="020B0604020202020204" pitchFamily="34" charset="0"/>
                <a:cs typeface="Arial" panose="020B0604020202020204" pitchFamily="34" charset="0"/>
              </a:rPr>
              <a:t>Growth Rate</a:t>
            </a:r>
          </a:p>
        </p:txBody>
      </p:sp>
      <p:sp>
        <p:nvSpPr>
          <p:cNvPr id="3" name="Content Placeholder 2"/>
          <p:cNvSpPr>
            <a:spLocks noGrp="1"/>
          </p:cNvSpPr>
          <p:nvPr>
            <p:ph idx="1"/>
          </p:nvPr>
        </p:nvSpPr>
        <p:spPr/>
        <p:txBody>
          <a:bodyPr>
            <a:noAutofit/>
          </a:bodyPr>
          <a:lstStyle/>
          <a:p>
            <a:pPr marL="0" indent="0">
              <a:buNone/>
            </a:pPr>
            <a:r>
              <a:rPr lang="en-US" sz="3600" dirty="0">
                <a:solidFill>
                  <a:srgbClr val="0070C0"/>
                </a:solidFill>
              </a:rPr>
              <a:t>P. vannamei can grow as fast as P. monodon up to 20 g and typically grows faster (1-1.5 g/</a:t>
            </a:r>
            <a:r>
              <a:rPr lang="en-US" sz="3600" dirty="0" err="1">
                <a:solidFill>
                  <a:srgbClr val="0070C0"/>
                </a:solidFill>
              </a:rPr>
              <a:t>wk</a:t>
            </a:r>
            <a:r>
              <a:rPr lang="en-US" sz="3600" dirty="0">
                <a:solidFill>
                  <a:srgbClr val="0070C0"/>
                </a:solidFill>
              </a:rPr>
              <a:t>) than P. monodon (1 g/</a:t>
            </a:r>
            <a:r>
              <a:rPr lang="en-US" sz="3600" dirty="0" err="1">
                <a:solidFill>
                  <a:srgbClr val="0070C0"/>
                </a:solidFill>
              </a:rPr>
              <a:t>wk</a:t>
            </a:r>
            <a:r>
              <a:rPr lang="en-US" sz="3600" dirty="0">
                <a:solidFill>
                  <a:srgbClr val="0070C0"/>
                </a:solidFill>
              </a:rPr>
              <a:t>) currently in Asia. Size range on harvest generally smaller.</a:t>
            </a:r>
          </a:p>
        </p:txBody>
      </p:sp>
    </p:spTree>
    <p:extLst>
      <p:ext uri="{BB962C8B-B14F-4D97-AF65-F5344CB8AC3E}">
        <p14:creationId xmlns:p14="http://schemas.microsoft.com/office/powerpoint/2010/main" val="3665098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latin typeface="Arial" panose="020B0604020202020204" pitchFamily="34" charset="0"/>
                <a:cs typeface="Arial" panose="020B0604020202020204" pitchFamily="34" charset="0"/>
              </a:rPr>
              <a:t>Stocking Density</a:t>
            </a:r>
          </a:p>
        </p:txBody>
      </p:sp>
      <p:sp>
        <p:nvSpPr>
          <p:cNvPr id="3" name="Content Placeholder 2"/>
          <p:cNvSpPr>
            <a:spLocks noGrp="1"/>
          </p:cNvSpPr>
          <p:nvPr>
            <p:ph idx="1"/>
          </p:nvPr>
        </p:nvSpPr>
        <p:spPr/>
        <p:txBody>
          <a:bodyPr>
            <a:normAutofit fontScale="92500" lnSpcReduction="10000"/>
          </a:bodyPr>
          <a:lstStyle/>
          <a:p>
            <a:pPr marL="0" indent="0">
              <a:buNone/>
            </a:pPr>
            <a:r>
              <a:rPr lang="en-US" sz="3200" dirty="0">
                <a:solidFill>
                  <a:srgbClr val="0070C0"/>
                </a:solidFill>
              </a:rPr>
              <a:t>Penaeus vannamei are amenable to culture at very high stocking densities of up to 150/m2 in pond culture, and even as high as 400/m2 in controlled recirculated tank culture. Although such intensive culture systems require a much higher degree of control over environmental parameters, it enables the production of high numbers of shrimp in limited areas, resulting in better productivity per unit area than that currently achievable with P. monodon in Asia.</a:t>
            </a:r>
          </a:p>
          <a:p>
            <a:endParaRPr lang="en-US" dirty="0"/>
          </a:p>
          <a:p>
            <a:endParaRPr lang="en-US" dirty="0"/>
          </a:p>
        </p:txBody>
      </p:sp>
    </p:spTree>
    <p:extLst>
      <p:ext uri="{BB962C8B-B14F-4D97-AF65-F5344CB8AC3E}">
        <p14:creationId xmlns:p14="http://schemas.microsoft.com/office/powerpoint/2010/main" val="2884051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r>
              <a:rPr lang="en-US" sz="5300" b="1" dirty="0">
                <a:solidFill>
                  <a:srgbClr val="FF0000"/>
                </a:solidFill>
                <a:latin typeface="Arial" panose="020B0604020202020204" pitchFamily="34" charset="0"/>
                <a:cs typeface="Arial" panose="020B0604020202020204" pitchFamily="34" charset="0"/>
              </a:rPr>
              <a:t>Salinity Tolerance</a:t>
            </a:r>
            <a:r>
              <a:rPr lang="en-US" sz="3675" b="1" dirty="0">
                <a:solidFill>
                  <a:srgbClr val="FF0000"/>
                </a:solidFill>
                <a:latin typeface="Arial" panose="020B0604020202020204" pitchFamily="34" charset="0"/>
                <a:cs typeface="Arial" panose="020B0604020202020204" pitchFamily="34" charset="0"/>
              </a:rPr>
              <a:t> </a:t>
            </a:r>
            <a:br>
              <a:rPr lang="en-US" dirty="0"/>
            </a:br>
            <a:endParaRPr lang="en-US" dirty="0"/>
          </a:p>
        </p:txBody>
      </p:sp>
      <p:sp>
        <p:nvSpPr>
          <p:cNvPr id="3" name="Content Placeholder 2"/>
          <p:cNvSpPr>
            <a:spLocks noGrp="1"/>
          </p:cNvSpPr>
          <p:nvPr>
            <p:ph idx="1"/>
          </p:nvPr>
        </p:nvSpPr>
        <p:spPr/>
        <p:txBody>
          <a:bodyPr>
            <a:noAutofit/>
          </a:bodyPr>
          <a:lstStyle/>
          <a:p>
            <a:pPr marL="0" indent="0">
              <a:buNone/>
            </a:pPr>
            <a:r>
              <a:rPr lang="en-US" sz="4000" dirty="0">
                <a:solidFill>
                  <a:srgbClr val="0070C0"/>
                </a:solidFill>
              </a:rPr>
              <a:t>Penaeus vannamei tolerates a wide range of salinities, from 0.5-45 </a:t>
            </a:r>
            <a:r>
              <a:rPr lang="en-US" sz="4000" dirty="0" err="1">
                <a:solidFill>
                  <a:srgbClr val="0070C0"/>
                </a:solidFill>
              </a:rPr>
              <a:t>ppt</a:t>
            </a:r>
            <a:r>
              <a:rPr lang="en-US" sz="4000" dirty="0">
                <a:solidFill>
                  <a:srgbClr val="0070C0"/>
                </a:solidFill>
              </a:rPr>
              <a:t>, is comfortable at 7-34 </a:t>
            </a:r>
            <a:r>
              <a:rPr lang="en-US" sz="4000" dirty="0" err="1">
                <a:solidFill>
                  <a:srgbClr val="0070C0"/>
                </a:solidFill>
              </a:rPr>
              <a:t>ppt</a:t>
            </a:r>
            <a:r>
              <a:rPr lang="en-US" sz="4000" dirty="0">
                <a:solidFill>
                  <a:srgbClr val="0070C0"/>
                </a:solidFill>
              </a:rPr>
              <a:t>, but grows particularly well at low salinities of around 10-15 </a:t>
            </a:r>
            <a:r>
              <a:rPr lang="en-US" sz="4000" dirty="0" err="1">
                <a:solidFill>
                  <a:srgbClr val="0070C0"/>
                </a:solidFill>
              </a:rPr>
              <a:t>ppt</a:t>
            </a:r>
            <a:r>
              <a:rPr lang="en-US" sz="4000" dirty="0">
                <a:solidFill>
                  <a:srgbClr val="0070C0"/>
                </a:solidFill>
              </a:rPr>
              <a:t> (where the environment and the blood are isosmotic). </a:t>
            </a:r>
          </a:p>
        </p:txBody>
      </p:sp>
    </p:spTree>
    <p:extLst>
      <p:ext uri="{BB962C8B-B14F-4D97-AF65-F5344CB8AC3E}">
        <p14:creationId xmlns:p14="http://schemas.microsoft.com/office/powerpoint/2010/main" val="1576266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rgbClr val="FF0000"/>
                </a:solidFill>
                <a:latin typeface="Arial" panose="020B0604020202020204" pitchFamily="34" charset="0"/>
                <a:cs typeface="Arial" panose="020B0604020202020204" pitchFamily="34" charset="0"/>
              </a:rPr>
              <a:t>Temperature Tolerance</a:t>
            </a:r>
            <a:br>
              <a:rPr lang="en-US" sz="3000" b="1" dirty="0">
                <a:solidFill>
                  <a:srgbClr val="FF0000"/>
                </a:solidFill>
                <a:latin typeface="Arial" panose="020B0604020202020204" pitchFamily="34" charset="0"/>
                <a:cs typeface="Arial" panose="020B0604020202020204" pitchFamily="34" charset="0"/>
              </a:rPr>
            </a:br>
            <a:endParaRPr lang="en-US" sz="3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737360"/>
            <a:ext cx="7905750" cy="4892039"/>
          </a:xfrm>
        </p:spPr>
        <p:txBody>
          <a:bodyPr>
            <a:noAutofit/>
          </a:bodyPr>
          <a:lstStyle/>
          <a:p>
            <a:pPr marL="0" indent="0">
              <a:buNone/>
            </a:pPr>
            <a:r>
              <a:rPr lang="en-US" sz="2300" dirty="0">
                <a:solidFill>
                  <a:srgbClr val="0070C0"/>
                </a:solidFill>
              </a:rPr>
              <a:t>P. vannamei will tolerate a wide range of temperatures, but it grows best between 23-30ºC. They will also tolerate temperatures down to 15ºC and up to 33ºC without problems. Penaeus vannamei can thus be profitably cultured during the cool season in Asia (October-February). This is traditionally the low season for P. monodon farmers in this part of the world, meaning that increased yearly harvests may be possible using these alien species. This greater temperature tolerance of P. vannamei may also be a reason why farmers have perceived this species to be more resistant to WSSV relative to P. monodon. However, recent experience in Thailand, Ecuador and elsewhere has shown that when water temperatures decline to less than 30ºC, increased problems with viral diseases such as WSSV and TSV occur not just with P. monodon, but equally with P. vannamei.</a:t>
            </a:r>
          </a:p>
        </p:txBody>
      </p:sp>
    </p:spTree>
    <p:extLst>
      <p:ext uri="{BB962C8B-B14F-4D97-AF65-F5344CB8AC3E}">
        <p14:creationId xmlns:p14="http://schemas.microsoft.com/office/powerpoint/2010/main" val="14556677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latin typeface="Arial" panose="020B0604020202020204" pitchFamily="34" charset="0"/>
                <a:cs typeface="Arial" panose="020B0604020202020204" pitchFamily="34" charset="0"/>
              </a:rPr>
              <a:t>DIETARY PROTIEN REQUIREMENT</a:t>
            </a:r>
          </a:p>
        </p:txBody>
      </p:sp>
      <p:sp>
        <p:nvSpPr>
          <p:cNvPr id="3" name="Content Placeholder 2"/>
          <p:cNvSpPr>
            <a:spLocks noGrp="1"/>
          </p:cNvSpPr>
          <p:nvPr>
            <p:ph idx="1"/>
          </p:nvPr>
        </p:nvSpPr>
        <p:spPr/>
        <p:txBody>
          <a:bodyPr>
            <a:noAutofit/>
          </a:bodyPr>
          <a:lstStyle/>
          <a:p>
            <a:pPr marL="0" indent="0">
              <a:buNone/>
            </a:pPr>
            <a:r>
              <a:rPr lang="en-US" sz="2400" dirty="0">
                <a:solidFill>
                  <a:srgbClr val="0070C0"/>
                </a:solidFill>
              </a:rPr>
              <a:t>P. vannamei requires a lower protein (and hence cheaper) diet (20-35 percent) during culture than P. monodon, and are more able to utilize the natural productivity of shrimp ponds, even under intensive culture conditions. In Thailand for example, current grow-out feeds for P. vannamei contain 35 percent protein and cost 10-15 percent less than the 40-42 percent protein feeds for P. monodon. Additionally, feeding efficiency is better with P. vannamei, which yield an average FCR of 1.2, compared to 1.6 for P. monodon. These factors, together with higher growth and survival rates are responsible for the 25-30 percent lower production costs for producing 20 g of P. vannamei than P. monodon.</a:t>
            </a:r>
          </a:p>
        </p:txBody>
      </p:sp>
    </p:spTree>
    <p:extLst>
      <p:ext uri="{BB962C8B-B14F-4D97-AF65-F5344CB8AC3E}">
        <p14:creationId xmlns:p14="http://schemas.microsoft.com/office/powerpoint/2010/main" val="2029670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latin typeface="Arial" panose="020B0604020202020204" pitchFamily="34" charset="0"/>
                <a:cs typeface="Arial" panose="020B0604020202020204" pitchFamily="34" charset="0"/>
              </a:rPr>
              <a:t>Ease of Breeding &amp; Domestication</a:t>
            </a:r>
          </a:p>
        </p:txBody>
      </p:sp>
      <p:sp>
        <p:nvSpPr>
          <p:cNvPr id="3" name="Content Placeholder 2"/>
          <p:cNvSpPr>
            <a:spLocks noGrp="1"/>
          </p:cNvSpPr>
          <p:nvPr>
            <p:ph idx="1"/>
          </p:nvPr>
        </p:nvSpPr>
        <p:spPr/>
        <p:txBody>
          <a:bodyPr>
            <a:noAutofit/>
          </a:bodyPr>
          <a:lstStyle/>
          <a:p>
            <a:pPr marL="0" indent="0">
              <a:buNone/>
            </a:pPr>
            <a:r>
              <a:rPr lang="en-US" sz="2400" dirty="0">
                <a:solidFill>
                  <a:srgbClr val="0070C0"/>
                </a:solidFill>
              </a:rPr>
              <a:t>P. vannamei is an open </a:t>
            </a:r>
            <a:r>
              <a:rPr lang="en-US" sz="2400" dirty="0" err="1">
                <a:solidFill>
                  <a:srgbClr val="0070C0"/>
                </a:solidFill>
              </a:rPr>
              <a:t>thelycum</a:t>
            </a:r>
            <a:r>
              <a:rPr lang="en-US" sz="2400" dirty="0">
                <a:solidFill>
                  <a:srgbClr val="0070C0"/>
                </a:solidFill>
              </a:rPr>
              <a:t> species, meaning that they can be induced to mate and spawn easily in captivity (unlike the closed </a:t>
            </a:r>
            <a:r>
              <a:rPr lang="en-US" sz="2400" dirty="0" err="1">
                <a:solidFill>
                  <a:srgbClr val="0070C0"/>
                </a:solidFill>
              </a:rPr>
              <a:t>thelycum</a:t>
            </a:r>
            <a:r>
              <a:rPr lang="en-US" sz="2400" dirty="0">
                <a:solidFill>
                  <a:srgbClr val="0070C0"/>
                </a:solidFill>
              </a:rPr>
              <a:t> P. monodon) which enables the culturist to close the life cycle of the shrimp, facilitating genetic selection (i.e. for improved growth rate and disease resistance) and domestication programmes. This feature permits much more control and enhancement of the cultured stock and allows the development of SPF and SPR stocks, which are already commercially available. This in turn relieves the expense, disease implications, environmental concerns, unpredictability and waste of relying on wild </a:t>
            </a:r>
            <a:r>
              <a:rPr lang="en-US" sz="2400" dirty="0" err="1">
                <a:solidFill>
                  <a:srgbClr val="0070C0"/>
                </a:solidFill>
              </a:rPr>
              <a:t>broodstock</a:t>
            </a:r>
            <a:endParaRPr lang="en-US" sz="2400" dirty="0">
              <a:solidFill>
                <a:srgbClr val="0070C0"/>
              </a:solidFill>
            </a:endParaRPr>
          </a:p>
        </p:txBody>
      </p:sp>
    </p:spTree>
    <p:extLst>
      <p:ext uri="{BB962C8B-B14F-4D97-AF65-F5344CB8AC3E}">
        <p14:creationId xmlns:p14="http://schemas.microsoft.com/office/powerpoint/2010/main" val="145949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FF0000"/>
                </a:solidFill>
                <a:latin typeface="Arial" panose="020B0604020202020204" pitchFamily="34" charset="0"/>
                <a:cs typeface="Arial" panose="020B0604020202020204" pitchFamily="34" charset="0"/>
              </a:rPr>
              <a:t>Larval Rearing</a:t>
            </a:r>
            <a:br>
              <a:rPr lang="en-US" sz="3600" b="1" dirty="0">
                <a:solidFill>
                  <a:srgbClr val="FF0000"/>
                </a:solidFill>
                <a:latin typeface="Arial" panose="020B0604020202020204" pitchFamily="34" charset="0"/>
                <a:cs typeface="Arial" panose="020B0604020202020204" pitchFamily="34" charset="0"/>
              </a:rPr>
            </a:br>
            <a:endParaRPr lang="en-US" sz="36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4400" dirty="0">
                <a:solidFill>
                  <a:srgbClr val="0070C0"/>
                </a:solidFill>
              </a:rPr>
              <a:t>Larval survival rates during hatchery rearing are generally higher (60-70 percent) with P. vannamei than with P. monodon (40-50 percent) </a:t>
            </a:r>
          </a:p>
        </p:txBody>
      </p:sp>
    </p:spTree>
    <p:extLst>
      <p:ext uri="{BB962C8B-B14F-4D97-AF65-F5344CB8AC3E}">
        <p14:creationId xmlns:p14="http://schemas.microsoft.com/office/powerpoint/2010/main" val="2750995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latin typeface="Arial" panose="020B0604020202020204" pitchFamily="34" charset="0"/>
                <a:cs typeface="Arial" panose="020B0604020202020204" pitchFamily="34" charset="0"/>
              </a:rPr>
              <a:t>Disease Resistance</a:t>
            </a:r>
            <a:br>
              <a:rPr lang="en-US" b="1" dirty="0">
                <a:solidFill>
                  <a:srgbClr val="FF0000"/>
                </a:solidFill>
                <a:latin typeface="Arial" panose="020B0604020202020204" pitchFamily="34" charset="0"/>
                <a:cs typeface="Arial" panose="020B0604020202020204" pitchFamily="34" charset="0"/>
              </a:rPr>
            </a:br>
            <a:endParaRPr lang="en-US" sz="20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3600" dirty="0">
                <a:solidFill>
                  <a:srgbClr val="0070C0"/>
                </a:solidFill>
                <a:latin typeface="Arial" panose="020B0604020202020204" pitchFamily="34" charset="0"/>
                <a:cs typeface="Arial" panose="020B0604020202020204" pitchFamily="34" charset="0"/>
              </a:rPr>
              <a:t>Penaeus vannamei is generally considered to be more disease resistant than other white shrimp.</a:t>
            </a:r>
          </a:p>
          <a:p>
            <a:r>
              <a:rPr lang="en-US" sz="3600" dirty="0">
                <a:solidFill>
                  <a:srgbClr val="0070C0"/>
                </a:solidFill>
                <a:latin typeface="Arial" panose="020B0604020202020204" pitchFamily="34" charset="0"/>
                <a:cs typeface="Arial" panose="020B0604020202020204" pitchFamily="34" charset="0"/>
              </a:rPr>
              <a:t>Penaeus monodon is generally regarded as being highly susceptible to both WSSV and YHV, but not to IHHNV or TSV.</a:t>
            </a:r>
          </a:p>
        </p:txBody>
      </p:sp>
    </p:spTree>
    <p:extLst>
      <p:ext uri="{BB962C8B-B14F-4D97-AF65-F5344CB8AC3E}">
        <p14:creationId xmlns:p14="http://schemas.microsoft.com/office/powerpoint/2010/main" val="97635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1143000"/>
          </a:xfrm>
          <a:solidFill>
            <a:schemeClr val="accent5">
              <a:lumMod val="40000"/>
              <a:lumOff val="60000"/>
            </a:schemeClr>
          </a:solidFill>
        </p:spPr>
        <p:txBody>
          <a:bodyPr>
            <a:noAutofit/>
          </a:bodyPr>
          <a:lstStyle/>
          <a:p>
            <a:pPr algn="ctr"/>
            <a:r>
              <a:rPr lang="en-US" b="1" dirty="0">
                <a:solidFill>
                  <a:srgbClr val="FF0000"/>
                </a:solidFill>
                <a:latin typeface="Arial" panose="020B0604020202020204" pitchFamily="34" charset="0"/>
                <a:cs typeface="Arial" panose="020B0604020202020204" pitchFamily="34" charset="0"/>
              </a:rPr>
              <a:t>PRODUCTIVITY</a:t>
            </a:r>
            <a:r>
              <a:rPr lang="en-US" sz="6000" b="1" dirty="0">
                <a:solidFill>
                  <a:srgbClr val="FF0000"/>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457200" y="1752600"/>
            <a:ext cx="7772400" cy="4495800"/>
          </a:xfrm>
          <a:solidFill>
            <a:schemeClr val="tx2">
              <a:lumMod val="20000"/>
              <a:lumOff val="80000"/>
            </a:schemeClr>
          </a:solidFill>
        </p:spPr>
        <p:txBody>
          <a:bodyPr>
            <a:noAutofit/>
          </a:bodyPr>
          <a:lstStyle/>
          <a:p>
            <a:pPr marL="342900" indent="-342900">
              <a:buAutoNum type="arabicPeriod"/>
            </a:pPr>
            <a:endParaRPr lang="en-US" sz="2800" b="1" dirty="0">
              <a:solidFill>
                <a:srgbClr val="0070C0"/>
              </a:solidFill>
            </a:endParaRPr>
          </a:p>
          <a:p>
            <a:pPr marL="342900" indent="-342900">
              <a:buAutoNum type="arabicPeriod"/>
            </a:pPr>
            <a:r>
              <a:rPr lang="en-US" sz="2800" b="1" dirty="0">
                <a:solidFill>
                  <a:srgbClr val="0070C0"/>
                </a:solidFill>
              </a:rPr>
              <a:t>Total No of Ponds – 3000</a:t>
            </a:r>
          </a:p>
          <a:p>
            <a:pPr marL="342900" indent="-342900">
              <a:buAutoNum type="arabicPeriod"/>
            </a:pPr>
            <a:r>
              <a:rPr lang="en-US" sz="2800" b="1" dirty="0">
                <a:solidFill>
                  <a:srgbClr val="0070C0"/>
                </a:solidFill>
              </a:rPr>
              <a:t>Total Post Larvae per Culture – 300 Million</a:t>
            </a:r>
          </a:p>
          <a:p>
            <a:pPr marL="342900" indent="-342900">
              <a:buAutoNum type="arabicPeriod"/>
            </a:pPr>
            <a:r>
              <a:rPr lang="en-US" sz="2800" b="1" dirty="0">
                <a:solidFill>
                  <a:srgbClr val="0070C0"/>
                </a:solidFill>
              </a:rPr>
              <a:t>Targeted Production per Culture – 4500 MT</a:t>
            </a:r>
          </a:p>
          <a:p>
            <a:pPr marL="342900" indent="-342900">
              <a:buAutoNum type="arabicPeriod"/>
            </a:pPr>
            <a:r>
              <a:rPr lang="en-US" sz="2800" b="1" dirty="0">
                <a:solidFill>
                  <a:srgbClr val="0070C0"/>
                </a:solidFill>
              </a:rPr>
              <a:t>Average Targeted Production per pond – 1500 KG</a:t>
            </a:r>
          </a:p>
        </p:txBody>
      </p:sp>
    </p:spTree>
    <p:extLst>
      <p:ext uri="{BB962C8B-B14F-4D97-AF65-F5344CB8AC3E}">
        <p14:creationId xmlns:p14="http://schemas.microsoft.com/office/powerpoint/2010/main" val="10139288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rgbClr val="FF0000"/>
                </a:solidFill>
                <a:latin typeface="Arial" panose="020B0604020202020204" pitchFamily="34" charset="0"/>
                <a:cs typeface="Arial" panose="020B0604020202020204" pitchFamily="34" charset="0"/>
              </a:rPr>
              <a:t>Post Harvest </a:t>
            </a:r>
            <a:r>
              <a:rPr lang="en-US" sz="4400" b="1" dirty="0" err="1">
                <a:solidFill>
                  <a:srgbClr val="FF0000"/>
                </a:solidFill>
                <a:latin typeface="Arial" panose="020B0604020202020204" pitchFamily="34" charset="0"/>
                <a:cs typeface="Arial" panose="020B0604020202020204" pitchFamily="34" charset="0"/>
              </a:rPr>
              <a:t>Charesteristics</a:t>
            </a:r>
            <a:endParaRPr lang="en-US" sz="44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marL="0" indent="0">
              <a:buNone/>
            </a:pPr>
            <a:endParaRPr lang="en-US" dirty="0"/>
          </a:p>
          <a:p>
            <a:pPr marL="0" indent="0">
              <a:buNone/>
            </a:pPr>
            <a:r>
              <a:rPr lang="en-US" sz="3600" dirty="0">
                <a:solidFill>
                  <a:srgbClr val="0070C0"/>
                </a:solidFill>
              </a:rPr>
              <a:t>After harvest, if well treated with plenty of ice, P. vannamei are particularly resistant to melanosis and keep a good appearance three to four days after defrosting. However, P. monodon tend to have a longer shelf life and are easier to handle, transport and process than P. vannamei.</a:t>
            </a:r>
          </a:p>
        </p:txBody>
      </p:sp>
    </p:spTree>
    <p:extLst>
      <p:ext uri="{BB962C8B-B14F-4D97-AF65-F5344CB8AC3E}">
        <p14:creationId xmlns:p14="http://schemas.microsoft.com/office/powerpoint/2010/main" val="1369603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6452" y="1458218"/>
            <a:ext cx="7677695" cy="5028891"/>
          </a:xfrm>
          <a:prstGeom prst="rect">
            <a:avLst/>
          </a:prstGeom>
        </p:spPr>
      </p:pic>
      <p:sp>
        <p:nvSpPr>
          <p:cNvPr id="3" name="Rectangle 2"/>
          <p:cNvSpPr/>
          <p:nvPr/>
        </p:nvSpPr>
        <p:spPr>
          <a:xfrm>
            <a:off x="466452" y="228600"/>
            <a:ext cx="8305800" cy="1077218"/>
          </a:xfrm>
          <a:prstGeom prst="rect">
            <a:avLst/>
          </a:prstGeom>
        </p:spPr>
        <p:txBody>
          <a:bodyPr wrap="square">
            <a:spAutoFit/>
          </a:bodyPr>
          <a:lstStyle/>
          <a:p>
            <a:r>
              <a:rPr lang="en-US" sz="3200" b="1" dirty="0">
                <a:solidFill>
                  <a:srgbClr val="FF0000"/>
                </a:solidFill>
              </a:rPr>
              <a:t>Main producer countries of Penaeus monodon (FAO Fishery Statistics, 2006)</a:t>
            </a:r>
          </a:p>
        </p:txBody>
      </p:sp>
    </p:spTree>
    <p:extLst>
      <p:ext uri="{BB962C8B-B14F-4D97-AF65-F5344CB8AC3E}">
        <p14:creationId xmlns:p14="http://schemas.microsoft.com/office/powerpoint/2010/main" val="14664349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3125" y="1600200"/>
            <a:ext cx="8239875" cy="4133671"/>
          </a:xfrm>
          <a:prstGeom prst="rect">
            <a:avLst/>
          </a:prstGeom>
        </p:spPr>
      </p:pic>
      <p:sp>
        <p:nvSpPr>
          <p:cNvPr id="3" name="Rectangle 2"/>
          <p:cNvSpPr/>
          <p:nvPr/>
        </p:nvSpPr>
        <p:spPr>
          <a:xfrm>
            <a:off x="533400" y="152400"/>
            <a:ext cx="8229600" cy="1200329"/>
          </a:xfrm>
          <a:prstGeom prst="rect">
            <a:avLst/>
          </a:prstGeom>
        </p:spPr>
        <p:txBody>
          <a:bodyPr wrap="square">
            <a:spAutoFit/>
          </a:bodyPr>
          <a:lstStyle/>
          <a:p>
            <a:r>
              <a:rPr lang="en-US" sz="3600" b="1" dirty="0">
                <a:solidFill>
                  <a:srgbClr val="FF0000"/>
                </a:solidFill>
              </a:rPr>
              <a:t>Main producer countries of Penaeus vannamei (FAO Fishery Statistics, 2006)</a:t>
            </a:r>
          </a:p>
        </p:txBody>
      </p:sp>
    </p:spTree>
    <p:extLst>
      <p:ext uri="{BB962C8B-B14F-4D97-AF65-F5344CB8AC3E}">
        <p14:creationId xmlns:p14="http://schemas.microsoft.com/office/powerpoint/2010/main" val="29342619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FF0000"/>
                </a:solidFill>
                <a:latin typeface="Arial" panose="020B0604020202020204" pitchFamily="34" charset="0"/>
                <a:cs typeface="Arial" panose="020B0604020202020204" pitchFamily="34" charset="0"/>
              </a:rPr>
              <a:t>Why we have not Introduced</a:t>
            </a:r>
            <a:br>
              <a:rPr lang="en-US" sz="4000" b="1" dirty="0">
                <a:solidFill>
                  <a:srgbClr val="FF0000"/>
                </a:solidFill>
                <a:latin typeface="Arial" panose="020B0604020202020204" pitchFamily="34" charset="0"/>
                <a:cs typeface="Arial" panose="020B0604020202020204" pitchFamily="34" charset="0"/>
              </a:rPr>
            </a:br>
            <a:r>
              <a:rPr lang="en-US" sz="4000" b="1" dirty="0">
                <a:solidFill>
                  <a:srgbClr val="FF0000"/>
                </a:solidFill>
                <a:latin typeface="Arial" panose="020B0604020202020204" pitchFamily="34" charset="0"/>
                <a:cs typeface="Arial" panose="020B0604020202020204" pitchFamily="34" charset="0"/>
              </a:rPr>
              <a:t>Vannamei Earlier?</a:t>
            </a:r>
          </a:p>
        </p:txBody>
      </p:sp>
      <p:sp>
        <p:nvSpPr>
          <p:cNvPr id="3" name="Content Placeholder 2"/>
          <p:cNvSpPr>
            <a:spLocks noGrp="1"/>
          </p:cNvSpPr>
          <p:nvPr>
            <p:ph idx="1"/>
          </p:nvPr>
        </p:nvSpPr>
        <p:spPr/>
        <p:txBody>
          <a:bodyPr/>
          <a:lstStyle/>
          <a:p>
            <a:pPr marL="514350" indent="-514350">
              <a:buFont typeface="+mj-lt"/>
              <a:buAutoNum type="arabicPeriod"/>
            </a:pPr>
            <a:r>
              <a:rPr lang="en-US" sz="3200" b="1" dirty="0">
                <a:solidFill>
                  <a:srgbClr val="002060"/>
                </a:solidFill>
              </a:rPr>
              <a:t>Disease Threat</a:t>
            </a:r>
          </a:p>
          <a:p>
            <a:pPr marL="514350" indent="-514350">
              <a:buFont typeface="+mj-lt"/>
              <a:buAutoNum type="arabicPeriod"/>
            </a:pPr>
            <a:r>
              <a:rPr lang="en-US" sz="3200" b="1" dirty="0">
                <a:solidFill>
                  <a:srgbClr val="002060"/>
                </a:solidFill>
              </a:rPr>
              <a:t>Infrastructure &amp; Quarantine facilities</a:t>
            </a:r>
          </a:p>
          <a:p>
            <a:pPr marL="514350" indent="-514350">
              <a:buFont typeface="+mj-lt"/>
              <a:buAutoNum type="arabicPeriod"/>
            </a:pPr>
            <a:r>
              <a:rPr lang="en-US" sz="3200" b="1" dirty="0">
                <a:solidFill>
                  <a:srgbClr val="002060"/>
                </a:solidFill>
              </a:rPr>
              <a:t>Insufficient Management and Monitoring       System </a:t>
            </a:r>
          </a:p>
          <a:p>
            <a:pPr marL="514350" indent="-514350">
              <a:buFont typeface="+mj-lt"/>
              <a:buAutoNum type="arabicPeriod"/>
            </a:pPr>
            <a:r>
              <a:rPr lang="en-US" sz="3200" b="1" dirty="0">
                <a:solidFill>
                  <a:srgbClr val="002060"/>
                </a:solidFill>
              </a:rPr>
              <a:t>Technology Implementation</a:t>
            </a:r>
          </a:p>
          <a:p>
            <a:pPr marL="514350" indent="-514350">
              <a:buFont typeface="+mj-lt"/>
              <a:buAutoNum type="arabicPeriod"/>
            </a:pPr>
            <a:r>
              <a:rPr lang="en-US" sz="3200" b="1" dirty="0">
                <a:solidFill>
                  <a:srgbClr val="002060"/>
                </a:solidFill>
              </a:rPr>
              <a:t>High Hope with Monodon.</a:t>
            </a:r>
          </a:p>
          <a:p>
            <a:endParaRPr lang="en-US" dirty="0"/>
          </a:p>
        </p:txBody>
      </p:sp>
    </p:spTree>
    <p:extLst>
      <p:ext uri="{BB962C8B-B14F-4D97-AF65-F5344CB8AC3E}">
        <p14:creationId xmlns:p14="http://schemas.microsoft.com/office/powerpoint/2010/main" val="23037920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rial" panose="020B0604020202020204" pitchFamily="34" charset="0"/>
                <a:cs typeface="Arial" panose="020B0604020202020204" pitchFamily="34" charset="0"/>
              </a:rPr>
              <a:t>How it is Proposed to Introduce Vannamei?</a:t>
            </a: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sz="3200" b="1" dirty="0">
                <a:solidFill>
                  <a:srgbClr val="002060"/>
                </a:solidFill>
              </a:rPr>
              <a:t>Select 500 Ponds in NWP</a:t>
            </a:r>
          </a:p>
          <a:p>
            <a:pPr marL="514350" indent="-514350">
              <a:buFont typeface="+mj-lt"/>
              <a:buAutoNum type="arabicPeriod"/>
            </a:pPr>
            <a:r>
              <a:rPr lang="en-US" sz="3200" b="1" dirty="0">
                <a:solidFill>
                  <a:srgbClr val="002060"/>
                </a:solidFill>
              </a:rPr>
              <a:t>Stocking Density 50 PLs per Square Meter</a:t>
            </a:r>
          </a:p>
          <a:p>
            <a:pPr marL="514350" indent="-514350">
              <a:buFont typeface="+mj-lt"/>
              <a:buAutoNum type="arabicPeriod"/>
            </a:pPr>
            <a:r>
              <a:rPr lang="en-US" sz="3200" b="1" dirty="0">
                <a:solidFill>
                  <a:srgbClr val="002060"/>
                </a:solidFill>
              </a:rPr>
              <a:t>Average Size at Harvest 20 grams</a:t>
            </a:r>
          </a:p>
          <a:p>
            <a:pPr marL="514350" indent="-514350">
              <a:buFont typeface="+mj-lt"/>
              <a:buAutoNum type="arabicPeriod"/>
            </a:pPr>
            <a:r>
              <a:rPr lang="en-US" sz="3200" b="1" dirty="0">
                <a:solidFill>
                  <a:srgbClr val="002060"/>
                </a:solidFill>
              </a:rPr>
              <a:t>Expected Survival: 80%</a:t>
            </a:r>
          </a:p>
          <a:p>
            <a:pPr marL="514350" indent="-514350">
              <a:buFont typeface="+mj-lt"/>
              <a:buAutoNum type="arabicPeriod"/>
            </a:pPr>
            <a:r>
              <a:rPr lang="en-US" sz="3200" b="1" dirty="0">
                <a:solidFill>
                  <a:srgbClr val="002060"/>
                </a:solidFill>
              </a:rPr>
              <a:t>Expected production: 4000 per Crop/Pond</a:t>
            </a:r>
          </a:p>
          <a:p>
            <a:pPr marL="514350" indent="-514350">
              <a:buFont typeface="+mj-lt"/>
              <a:buAutoNum type="arabicPeriod"/>
            </a:pPr>
            <a:r>
              <a:rPr lang="en-US" sz="3200" b="1" dirty="0">
                <a:solidFill>
                  <a:srgbClr val="002060"/>
                </a:solidFill>
              </a:rPr>
              <a:t>Culture period : 120 Days</a:t>
            </a:r>
          </a:p>
          <a:p>
            <a:pPr marL="514350" indent="-514350">
              <a:buFont typeface="+mj-lt"/>
              <a:buAutoNum type="arabicPeriod"/>
            </a:pPr>
            <a:r>
              <a:rPr lang="en-US" sz="3200" b="1" dirty="0">
                <a:solidFill>
                  <a:srgbClr val="002060"/>
                </a:solidFill>
              </a:rPr>
              <a:t>No of Crops per Year: 02</a:t>
            </a:r>
          </a:p>
          <a:p>
            <a:pPr marL="514350" indent="-514350">
              <a:buFont typeface="+mj-lt"/>
              <a:buAutoNum type="arabicPeriod"/>
            </a:pPr>
            <a:r>
              <a:rPr lang="en-US" sz="3200" b="1" dirty="0">
                <a:solidFill>
                  <a:srgbClr val="002060"/>
                </a:solidFill>
              </a:rPr>
              <a:t>Production per Crop: 2000 MT</a:t>
            </a:r>
          </a:p>
          <a:p>
            <a:pPr marL="514350" indent="-514350">
              <a:buFont typeface="+mj-lt"/>
              <a:buAutoNum type="arabicPeriod"/>
            </a:pPr>
            <a:r>
              <a:rPr lang="en-US" sz="3200" b="1" dirty="0">
                <a:solidFill>
                  <a:srgbClr val="002060"/>
                </a:solidFill>
              </a:rPr>
              <a:t>Annual production: 4000 MT </a:t>
            </a:r>
          </a:p>
        </p:txBody>
      </p:sp>
    </p:spTree>
    <p:extLst>
      <p:ext uri="{BB962C8B-B14F-4D97-AF65-F5344CB8AC3E}">
        <p14:creationId xmlns:p14="http://schemas.microsoft.com/office/powerpoint/2010/main" val="1390581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rial" panose="020B0604020202020204" pitchFamily="34" charset="0"/>
                <a:cs typeface="Arial" panose="020B0604020202020204" pitchFamily="34" charset="0"/>
              </a:rPr>
              <a:t>How it is Proposed to Introduce Vannamei?</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sz="3200" b="1" dirty="0">
                <a:solidFill>
                  <a:srgbClr val="002060"/>
                </a:solidFill>
              </a:rPr>
              <a:t>Total Post Larvae for one Crop: 125 </a:t>
            </a:r>
            <a:r>
              <a:rPr lang="en-US" sz="3200" b="1" dirty="0" err="1">
                <a:solidFill>
                  <a:srgbClr val="002060"/>
                </a:solidFill>
              </a:rPr>
              <a:t>Mn</a:t>
            </a:r>
            <a:endParaRPr lang="en-US" sz="3200" b="1" dirty="0">
              <a:solidFill>
                <a:srgbClr val="002060"/>
              </a:solidFill>
            </a:endParaRPr>
          </a:p>
          <a:p>
            <a:pPr marL="514350" indent="-514350">
              <a:buFont typeface="+mj-lt"/>
              <a:buAutoNum type="arabicPeriod"/>
            </a:pPr>
            <a:r>
              <a:rPr lang="en-US" sz="3200" b="1" dirty="0">
                <a:solidFill>
                  <a:srgbClr val="002060"/>
                </a:solidFill>
              </a:rPr>
              <a:t>Total Post larvae for one Year: 250 </a:t>
            </a:r>
            <a:r>
              <a:rPr lang="en-US" sz="3200" b="1" dirty="0" err="1">
                <a:solidFill>
                  <a:srgbClr val="002060"/>
                </a:solidFill>
              </a:rPr>
              <a:t>Mn</a:t>
            </a:r>
            <a:endParaRPr lang="en-US" sz="3200" b="1" dirty="0">
              <a:solidFill>
                <a:srgbClr val="002060"/>
              </a:solidFill>
            </a:endParaRPr>
          </a:p>
          <a:p>
            <a:pPr marL="514350" indent="-514350">
              <a:buFont typeface="+mj-lt"/>
              <a:buAutoNum type="arabicPeriod"/>
            </a:pPr>
            <a:r>
              <a:rPr lang="en-US" sz="3200" b="1" dirty="0">
                <a:solidFill>
                  <a:srgbClr val="002060"/>
                </a:solidFill>
              </a:rPr>
              <a:t>No of Hatcheries: 5 to 8</a:t>
            </a:r>
          </a:p>
          <a:p>
            <a:pPr marL="514350" indent="-514350">
              <a:buFont typeface="+mj-lt"/>
              <a:buAutoNum type="arabicPeriod"/>
            </a:pPr>
            <a:r>
              <a:rPr lang="en-US" sz="3200" b="1" dirty="0">
                <a:solidFill>
                  <a:srgbClr val="002060"/>
                </a:solidFill>
              </a:rPr>
              <a:t>They will be allowed to Import SPF Brood Stock from Certified suppliers.</a:t>
            </a:r>
          </a:p>
          <a:p>
            <a:pPr marL="514350" indent="-514350">
              <a:buFont typeface="+mj-lt"/>
              <a:buAutoNum type="arabicPeriod"/>
            </a:pPr>
            <a:r>
              <a:rPr lang="en-US" sz="3200" b="1" dirty="0">
                <a:solidFill>
                  <a:srgbClr val="002060"/>
                </a:solidFill>
              </a:rPr>
              <a:t>PL Production will be regulated to stagger the stocking to get the continues production.</a:t>
            </a:r>
          </a:p>
        </p:txBody>
      </p:sp>
    </p:spTree>
    <p:extLst>
      <p:ext uri="{BB962C8B-B14F-4D97-AF65-F5344CB8AC3E}">
        <p14:creationId xmlns:p14="http://schemas.microsoft.com/office/powerpoint/2010/main" val="3512777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rial" panose="020B0604020202020204" pitchFamily="34" charset="0"/>
                <a:cs typeface="Arial" panose="020B0604020202020204" pitchFamily="34" charset="0"/>
              </a:rPr>
              <a:t>How it is Proposed to Introduce Vannamei?</a:t>
            </a: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sz="3200" b="1" dirty="0">
                <a:solidFill>
                  <a:srgbClr val="002060"/>
                </a:solidFill>
              </a:rPr>
              <a:t>Av. Vannamei Production per day: 12 MT</a:t>
            </a:r>
          </a:p>
          <a:p>
            <a:pPr marL="514350" indent="-514350">
              <a:buFont typeface="+mj-lt"/>
              <a:buAutoNum type="arabicPeriod"/>
            </a:pPr>
            <a:r>
              <a:rPr lang="en-US" sz="3200" b="1" dirty="0">
                <a:solidFill>
                  <a:srgbClr val="002060"/>
                </a:solidFill>
              </a:rPr>
              <a:t>Av. Monodon production per day: 12 MT</a:t>
            </a:r>
          </a:p>
          <a:p>
            <a:pPr marL="514350" indent="-514350">
              <a:buFont typeface="+mj-lt"/>
              <a:buAutoNum type="arabicPeriod"/>
            </a:pPr>
            <a:r>
              <a:rPr lang="en-US" sz="3200" b="1" dirty="0">
                <a:solidFill>
                  <a:srgbClr val="002060"/>
                </a:solidFill>
              </a:rPr>
              <a:t>Expected Local Supply per day: 12 MT</a:t>
            </a:r>
          </a:p>
          <a:p>
            <a:pPr marL="514350" indent="-514350">
              <a:buFont typeface="+mj-lt"/>
              <a:buAutoNum type="arabicPeriod"/>
            </a:pPr>
            <a:r>
              <a:rPr lang="en-US" sz="3200" b="1" dirty="0">
                <a:solidFill>
                  <a:srgbClr val="002060"/>
                </a:solidFill>
              </a:rPr>
              <a:t>Expected Export Supply per day: 12 MT</a:t>
            </a:r>
          </a:p>
          <a:p>
            <a:pPr marL="514350" indent="-514350">
              <a:buFont typeface="+mj-lt"/>
              <a:buAutoNum type="arabicPeriod"/>
            </a:pPr>
            <a:r>
              <a:rPr lang="en-US" sz="3200" b="1" dirty="0">
                <a:solidFill>
                  <a:srgbClr val="002060"/>
                </a:solidFill>
              </a:rPr>
              <a:t>Available Processing Capacity/Day: 40 MT</a:t>
            </a:r>
          </a:p>
          <a:p>
            <a:pPr marL="514350" indent="-514350">
              <a:buFont typeface="+mj-lt"/>
              <a:buAutoNum type="arabicPeriod"/>
            </a:pPr>
            <a:r>
              <a:rPr lang="en-US" sz="3200" b="1" dirty="0">
                <a:solidFill>
                  <a:srgbClr val="002060"/>
                </a:solidFill>
              </a:rPr>
              <a:t>Excess Processing Capacity: 28 MT</a:t>
            </a:r>
          </a:p>
          <a:p>
            <a:pPr marL="0" indent="0">
              <a:buNone/>
            </a:pPr>
            <a:r>
              <a:rPr lang="en-US" sz="3200" b="1" dirty="0">
                <a:solidFill>
                  <a:srgbClr val="002060"/>
                </a:solidFill>
              </a:rPr>
              <a:t> </a:t>
            </a:r>
            <a:r>
              <a:rPr lang="en-US" sz="2600" b="1" dirty="0">
                <a:solidFill>
                  <a:srgbClr val="002060"/>
                </a:solidFill>
              </a:rPr>
              <a:t>    ( Assumed 50%Production will go to Local market)</a:t>
            </a:r>
          </a:p>
          <a:p>
            <a:pPr marL="514350" indent="-514350">
              <a:buFont typeface="+mj-lt"/>
              <a:buAutoNum type="arabicPeriod"/>
            </a:pPr>
            <a:endParaRPr lang="en-US" sz="3200" b="1" dirty="0">
              <a:solidFill>
                <a:srgbClr val="002060"/>
              </a:solidFill>
            </a:endParaRPr>
          </a:p>
        </p:txBody>
      </p:sp>
    </p:spTree>
    <p:extLst>
      <p:ext uri="{BB962C8B-B14F-4D97-AF65-F5344CB8AC3E}">
        <p14:creationId xmlns:p14="http://schemas.microsoft.com/office/powerpoint/2010/main" val="1263137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rial" panose="020B0604020202020204" pitchFamily="34" charset="0"/>
                <a:cs typeface="Arial" panose="020B0604020202020204" pitchFamily="34" charset="0"/>
              </a:rPr>
              <a:t>How it is Proposed to Introduce Vannamei?</a:t>
            </a:r>
          </a:p>
        </p:txBody>
      </p:sp>
      <p:sp>
        <p:nvSpPr>
          <p:cNvPr id="3" name="Content Placeholder 2"/>
          <p:cNvSpPr>
            <a:spLocks noGrp="1"/>
          </p:cNvSpPr>
          <p:nvPr>
            <p:ph idx="1"/>
          </p:nvPr>
        </p:nvSpPr>
        <p:spPr/>
        <p:txBody>
          <a:bodyPr>
            <a:normAutofit/>
          </a:bodyPr>
          <a:lstStyle/>
          <a:p>
            <a:pPr marL="514350" indent="-514350">
              <a:buFont typeface="+mj-lt"/>
              <a:buAutoNum type="arabicPeriod"/>
            </a:pPr>
            <a:endParaRPr lang="en-US" sz="3200" b="1" dirty="0">
              <a:solidFill>
                <a:srgbClr val="002060"/>
              </a:solidFill>
            </a:endParaRPr>
          </a:p>
          <a:p>
            <a:pPr marL="514350" indent="-514350">
              <a:buFont typeface="+mj-lt"/>
              <a:buAutoNum type="arabicPeriod"/>
            </a:pPr>
            <a:r>
              <a:rPr lang="en-US" sz="3200" b="1" dirty="0">
                <a:solidFill>
                  <a:srgbClr val="002060"/>
                </a:solidFill>
              </a:rPr>
              <a:t>If the First Phase Successful with 500 ponds the other phases can be implemented with 500 ponds each. </a:t>
            </a:r>
          </a:p>
          <a:p>
            <a:pPr marL="514350" indent="-514350">
              <a:buFont typeface="+mj-lt"/>
              <a:buAutoNum type="arabicPeriod"/>
            </a:pPr>
            <a:r>
              <a:rPr lang="en-US" sz="3200" b="1" dirty="0">
                <a:solidFill>
                  <a:srgbClr val="002060"/>
                </a:solidFill>
              </a:rPr>
              <a:t>The Whole NWP is converted in Six phases the following outcome is expected</a:t>
            </a:r>
          </a:p>
        </p:txBody>
      </p:sp>
    </p:spTree>
    <p:extLst>
      <p:ext uri="{BB962C8B-B14F-4D97-AF65-F5344CB8AC3E}">
        <p14:creationId xmlns:p14="http://schemas.microsoft.com/office/powerpoint/2010/main" val="10406154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rial" panose="020B0604020202020204" pitchFamily="34" charset="0"/>
                <a:cs typeface="Arial" panose="020B0604020202020204" pitchFamily="34" charset="0"/>
              </a:rPr>
              <a:t>How it is Proposed to Introduce Vannamei?</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sz="3200" b="1" dirty="0">
                <a:solidFill>
                  <a:srgbClr val="002060"/>
                </a:solidFill>
              </a:rPr>
              <a:t>Total Production per Year: 24,000 MT</a:t>
            </a:r>
          </a:p>
          <a:p>
            <a:pPr marL="514350" indent="-514350">
              <a:buFont typeface="+mj-lt"/>
              <a:buAutoNum type="arabicPeriod"/>
            </a:pPr>
            <a:r>
              <a:rPr lang="en-US" sz="3200" b="1" dirty="0">
                <a:solidFill>
                  <a:srgbClr val="002060"/>
                </a:solidFill>
              </a:rPr>
              <a:t>Av Production per Pond: 4000 MT per Crop </a:t>
            </a:r>
          </a:p>
          <a:p>
            <a:pPr marL="514350" indent="-514350">
              <a:buFont typeface="+mj-lt"/>
              <a:buAutoNum type="arabicPeriod"/>
            </a:pPr>
            <a:r>
              <a:rPr lang="en-US" sz="3200" b="1" dirty="0">
                <a:solidFill>
                  <a:srgbClr val="002060"/>
                </a:solidFill>
              </a:rPr>
              <a:t>Total Post larvae Requirement: 1500 </a:t>
            </a:r>
            <a:r>
              <a:rPr lang="en-US" sz="3200" b="1" dirty="0" err="1">
                <a:solidFill>
                  <a:srgbClr val="002060"/>
                </a:solidFill>
              </a:rPr>
              <a:t>Mn</a:t>
            </a:r>
            <a:endParaRPr lang="en-US" sz="3200" b="1" dirty="0">
              <a:solidFill>
                <a:srgbClr val="002060"/>
              </a:solidFill>
            </a:endParaRPr>
          </a:p>
          <a:p>
            <a:pPr marL="514350" indent="-514350">
              <a:buFont typeface="+mj-lt"/>
              <a:buAutoNum type="arabicPeriod"/>
            </a:pPr>
            <a:r>
              <a:rPr lang="en-US" sz="3200" b="1" dirty="0">
                <a:solidFill>
                  <a:srgbClr val="002060"/>
                </a:solidFill>
              </a:rPr>
              <a:t>Each Hatchery will Produce:  40 </a:t>
            </a:r>
            <a:r>
              <a:rPr lang="en-US" sz="3200" b="1" dirty="0" err="1">
                <a:solidFill>
                  <a:srgbClr val="002060"/>
                </a:solidFill>
              </a:rPr>
              <a:t>Mn</a:t>
            </a:r>
            <a:r>
              <a:rPr lang="en-US" sz="3200" b="1" dirty="0">
                <a:solidFill>
                  <a:srgbClr val="002060"/>
                </a:solidFill>
              </a:rPr>
              <a:t>/Year</a:t>
            </a:r>
          </a:p>
          <a:p>
            <a:pPr marL="514350" indent="-514350">
              <a:buFont typeface="+mj-lt"/>
              <a:buAutoNum type="arabicPeriod"/>
            </a:pPr>
            <a:r>
              <a:rPr lang="en-US" sz="3200" b="1" dirty="0">
                <a:solidFill>
                  <a:srgbClr val="002060"/>
                </a:solidFill>
              </a:rPr>
              <a:t>Each Farmer will produce: 40 MT/Year</a:t>
            </a:r>
          </a:p>
          <a:p>
            <a:pPr marL="514350" indent="-514350">
              <a:buFont typeface="+mj-lt"/>
              <a:buAutoNum type="arabicPeriod"/>
            </a:pPr>
            <a:r>
              <a:rPr lang="en-US" sz="3200" b="1" dirty="0">
                <a:solidFill>
                  <a:srgbClr val="002060"/>
                </a:solidFill>
              </a:rPr>
              <a:t>Local Market will Receive: 30 MT/Day</a:t>
            </a:r>
          </a:p>
          <a:p>
            <a:pPr marL="514350" indent="-514350">
              <a:buFont typeface="+mj-lt"/>
              <a:buAutoNum type="arabicPeriod"/>
            </a:pPr>
            <a:r>
              <a:rPr lang="en-US" sz="3200" b="1" dirty="0">
                <a:solidFill>
                  <a:srgbClr val="002060"/>
                </a:solidFill>
              </a:rPr>
              <a:t>Processors &amp; Exporters will get 50 MT/Day</a:t>
            </a:r>
          </a:p>
          <a:p>
            <a:pPr marL="0" indent="0">
              <a:buNone/>
            </a:pPr>
            <a:r>
              <a:rPr lang="en-US" sz="3000" b="1" dirty="0">
                <a:solidFill>
                  <a:srgbClr val="002060"/>
                </a:solidFill>
              </a:rPr>
              <a:t>( Assumed 40%Production will go to Local market)</a:t>
            </a:r>
          </a:p>
          <a:p>
            <a:pPr marL="514350" indent="-514350">
              <a:buFont typeface="+mj-lt"/>
              <a:buAutoNum type="arabicPeriod"/>
            </a:pPr>
            <a:endParaRPr lang="en-US" sz="3200" b="1" dirty="0">
              <a:solidFill>
                <a:srgbClr val="002060"/>
              </a:solidFill>
            </a:endParaRPr>
          </a:p>
        </p:txBody>
      </p:sp>
    </p:spTree>
    <p:extLst>
      <p:ext uri="{BB962C8B-B14F-4D97-AF65-F5344CB8AC3E}">
        <p14:creationId xmlns:p14="http://schemas.microsoft.com/office/powerpoint/2010/main" val="5922628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76" y="2362200"/>
            <a:ext cx="8915400" cy="1938992"/>
          </a:xfrm>
          <a:prstGeom prst="rect">
            <a:avLst/>
          </a:prstGeom>
        </p:spPr>
        <p:txBody>
          <a:bodyPr wrap="square">
            <a:spAutoFit/>
          </a:bodyPr>
          <a:lstStyle/>
          <a:p>
            <a:pPr algn="ctr"/>
            <a:r>
              <a:rPr lang="en-US" sz="6000" b="1" dirty="0">
                <a:solidFill>
                  <a:srgbClr val="0070C0"/>
                </a:solidFill>
              </a:rPr>
              <a:t>Do We Have The Proper Business Environment?</a:t>
            </a:r>
          </a:p>
        </p:txBody>
      </p:sp>
    </p:spTree>
    <p:extLst>
      <p:ext uri="{BB962C8B-B14F-4D97-AF65-F5344CB8AC3E}">
        <p14:creationId xmlns:p14="http://schemas.microsoft.com/office/powerpoint/2010/main" val="252996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772400" cy="1371599"/>
          </a:xfrm>
          <a:solidFill>
            <a:schemeClr val="accent5">
              <a:lumMod val="40000"/>
              <a:lumOff val="60000"/>
            </a:schemeClr>
          </a:solidFill>
        </p:spPr>
        <p:txBody>
          <a:bodyPr>
            <a:noAutofit/>
          </a:bodyPr>
          <a:lstStyle/>
          <a:p>
            <a:pPr algn="ctr"/>
            <a:r>
              <a:rPr lang="en-US" sz="6000" b="1" dirty="0">
                <a:solidFill>
                  <a:srgbClr val="FF0000"/>
                </a:solidFill>
                <a:latin typeface="Arial" panose="020B0604020202020204" pitchFamily="34" charset="0"/>
                <a:cs typeface="Arial" panose="020B0604020202020204" pitchFamily="34" charset="0"/>
              </a:rPr>
              <a:t>PRODUCTIVITY ???</a:t>
            </a:r>
          </a:p>
        </p:txBody>
      </p:sp>
      <p:sp>
        <p:nvSpPr>
          <p:cNvPr id="3" name="Content Placeholder 2"/>
          <p:cNvSpPr>
            <a:spLocks noGrp="1"/>
          </p:cNvSpPr>
          <p:nvPr>
            <p:ph idx="1"/>
          </p:nvPr>
        </p:nvSpPr>
        <p:spPr>
          <a:xfrm>
            <a:off x="457200" y="1752600"/>
            <a:ext cx="7772400" cy="4495800"/>
          </a:xfrm>
          <a:solidFill>
            <a:schemeClr val="tx2">
              <a:lumMod val="20000"/>
              <a:lumOff val="80000"/>
            </a:schemeClr>
          </a:solidFill>
        </p:spPr>
        <p:txBody>
          <a:bodyPr>
            <a:noAutofit/>
          </a:bodyPr>
          <a:lstStyle/>
          <a:p>
            <a:pPr marL="342900" indent="-342900">
              <a:buAutoNum type="arabicPeriod"/>
            </a:pPr>
            <a:r>
              <a:rPr lang="en-US" sz="3200" b="1" dirty="0">
                <a:solidFill>
                  <a:srgbClr val="0070C0"/>
                </a:solidFill>
              </a:rPr>
              <a:t>Total No of Ponds – 3000</a:t>
            </a:r>
          </a:p>
          <a:p>
            <a:pPr marL="342900" indent="-342900">
              <a:buAutoNum type="arabicPeriod"/>
            </a:pPr>
            <a:r>
              <a:rPr lang="en-US" sz="3200" b="1" dirty="0">
                <a:solidFill>
                  <a:srgbClr val="0070C0"/>
                </a:solidFill>
              </a:rPr>
              <a:t>No of Culture Per Year -  2</a:t>
            </a:r>
          </a:p>
          <a:p>
            <a:pPr marL="342900" indent="-342900">
              <a:buAutoNum type="arabicPeriod"/>
            </a:pPr>
            <a:r>
              <a:rPr lang="en-US" sz="3200" b="1" dirty="0">
                <a:solidFill>
                  <a:srgbClr val="0070C0"/>
                </a:solidFill>
              </a:rPr>
              <a:t>Total Production per Year – 4500 MT (Projected for 2016)</a:t>
            </a:r>
          </a:p>
          <a:p>
            <a:pPr marL="342900" indent="-342900">
              <a:buAutoNum type="arabicPeriod"/>
            </a:pPr>
            <a:r>
              <a:rPr lang="en-US" sz="3200" b="1" dirty="0">
                <a:solidFill>
                  <a:srgbClr val="0070C0"/>
                </a:solidFill>
              </a:rPr>
              <a:t>Total Production per Pond – 750 KG/Year</a:t>
            </a:r>
          </a:p>
          <a:p>
            <a:pPr marL="342900" indent="-342900">
              <a:buAutoNum type="arabicPeriod"/>
            </a:pPr>
            <a:r>
              <a:rPr lang="en-US" sz="3200" b="1" dirty="0">
                <a:solidFill>
                  <a:srgbClr val="0070C0"/>
                </a:solidFill>
              </a:rPr>
              <a:t> Success Rate in Production – 50 %</a:t>
            </a:r>
          </a:p>
          <a:p>
            <a:pPr marL="0" indent="0" algn="ctr">
              <a:buNone/>
            </a:pPr>
            <a:r>
              <a:rPr lang="en-US" sz="3200" b="1" dirty="0">
                <a:solidFill>
                  <a:srgbClr val="FF0000"/>
                </a:solidFill>
              </a:rPr>
              <a:t>I</a:t>
            </a:r>
            <a:r>
              <a:rPr lang="en-US" sz="2800" b="1" dirty="0">
                <a:solidFill>
                  <a:srgbClr val="FF0000"/>
                </a:solidFill>
              </a:rPr>
              <a:t>s the Present Productivity is Acceptable from the Existing Shrimp Farms?</a:t>
            </a:r>
          </a:p>
          <a:p>
            <a:pPr marL="0" indent="0">
              <a:buNone/>
            </a:pPr>
            <a:endParaRPr lang="en-US" sz="2800" b="1" dirty="0">
              <a:solidFill>
                <a:srgbClr val="0070C0"/>
              </a:solidFill>
            </a:endParaRPr>
          </a:p>
          <a:p>
            <a:pPr marL="0" indent="0">
              <a:buNone/>
            </a:pPr>
            <a:endParaRPr lang="en-US" sz="2800" b="1" dirty="0">
              <a:solidFill>
                <a:srgbClr val="0070C0"/>
              </a:solidFill>
            </a:endParaRPr>
          </a:p>
          <a:p>
            <a:pPr marL="342900" indent="-342900">
              <a:buAutoNum type="arabicPeriod"/>
            </a:pPr>
            <a:endParaRPr lang="en-US" sz="2800" b="1" dirty="0">
              <a:solidFill>
                <a:srgbClr val="0070C0"/>
              </a:solidFill>
            </a:endParaRPr>
          </a:p>
          <a:p>
            <a:pPr marL="342900" indent="-342900">
              <a:buAutoNum type="arabicPeriod"/>
            </a:pPr>
            <a:endParaRPr lang="en-US" sz="2800" b="1" dirty="0">
              <a:solidFill>
                <a:srgbClr val="0070C0"/>
              </a:solidFill>
            </a:endParaRPr>
          </a:p>
          <a:p>
            <a:pPr marL="342900" indent="-342900">
              <a:buAutoNum type="arabicPeriod"/>
            </a:pPr>
            <a:endParaRPr lang="en-US" sz="2800" b="1" dirty="0">
              <a:solidFill>
                <a:srgbClr val="0070C0"/>
              </a:solidFill>
            </a:endParaRPr>
          </a:p>
        </p:txBody>
      </p:sp>
    </p:spTree>
    <p:extLst>
      <p:ext uri="{BB962C8B-B14F-4D97-AF65-F5344CB8AC3E}">
        <p14:creationId xmlns:p14="http://schemas.microsoft.com/office/powerpoint/2010/main" val="33766312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86000" y="2408280"/>
            <a:ext cx="3999985" cy="2645118"/>
          </a:xfrm>
          <a:prstGeom prst="ellipse">
            <a:avLst/>
          </a:prstGeom>
          <a:solidFill>
            <a:srgbClr val="CC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SRI LANKAN</a:t>
            </a:r>
          </a:p>
          <a:p>
            <a:pPr algn="ctr"/>
            <a:r>
              <a:rPr lang="en-US" sz="3200" b="1" dirty="0">
                <a:solidFill>
                  <a:srgbClr val="FF0000"/>
                </a:solidFill>
              </a:rPr>
              <a:t>SHRIMP AQUACULTURE</a:t>
            </a:r>
          </a:p>
        </p:txBody>
      </p:sp>
      <p:sp>
        <p:nvSpPr>
          <p:cNvPr id="13" name="Rectangle 12"/>
          <p:cNvSpPr/>
          <p:nvPr/>
        </p:nvSpPr>
        <p:spPr>
          <a:xfrm>
            <a:off x="533400" y="166816"/>
            <a:ext cx="8394357" cy="82378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BUSINESS ENVIRONMENT</a:t>
            </a:r>
          </a:p>
        </p:txBody>
      </p:sp>
      <p:sp>
        <p:nvSpPr>
          <p:cNvPr id="9" name="Right Arrow Callout 8"/>
          <p:cNvSpPr/>
          <p:nvPr/>
        </p:nvSpPr>
        <p:spPr>
          <a:xfrm>
            <a:off x="190498" y="2939106"/>
            <a:ext cx="2533135" cy="1752600"/>
          </a:xfrm>
          <a:prstGeom prst="rightArrow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7030A0"/>
                </a:solidFill>
              </a:rPr>
              <a:t>LEGAL</a:t>
            </a:r>
          </a:p>
        </p:txBody>
      </p:sp>
      <p:sp>
        <p:nvSpPr>
          <p:cNvPr id="8" name="Left Arrow Callout 7"/>
          <p:cNvSpPr/>
          <p:nvPr/>
        </p:nvSpPr>
        <p:spPr>
          <a:xfrm>
            <a:off x="5638800" y="2939106"/>
            <a:ext cx="3429000" cy="1752600"/>
          </a:xfrm>
          <a:prstGeom prst="left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ENVIRONMENT</a:t>
            </a:r>
          </a:p>
        </p:txBody>
      </p:sp>
      <p:sp>
        <p:nvSpPr>
          <p:cNvPr id="7" name="Down Arrow Callout 6"/>
          <p:cNvSpPr/>
          <p:nvPr/>
        </p:nvSpPr>
        <p:spPr>
          <a:xfrm>
            <a:off x="1650139" y="1148147"/>
            <a:ext cx="2146987" cy="1758006"/>
          </a:xfrm>
          <a:prstGeom prst="down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70C0"/>
                </a:solidFill>
              </a:rPr>
              <a:t>ECONOMIC</a:t>
            </a:r>
          </a:p>
        </p:txBody>
      </p:sp>
      <p:sp>
        <p:nvSpPr>
          <p:cNvPr id="10" name="Down Arrow Callout 9"/>
          <p:cNvSpPr/>
          <p:nvPr/>
        </p:nvSpPr>
        <p:spPr>
          <a:xfrm>
            <a:off x="4375836" y="1207229"/>
            <a:ext cx="3079407" cy="1676400"/>
          </a:xfrm>
          <a:prstGeom prst="downArrow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7030A0"/>
                </a:solidFill>
              </a:rPr>
              <a:t>TECHNOLOGICAL</a:t>
            </a:r>
          </a:p>
        </p:txBody>
      </p:sp>
      <p:sp>
        <p:nvSpPr>
          <p:cNvPr id="11" name="Up Arrow Callout 10"/>
          <p:cNvSpPr/>
          <p:nvPr/>
        </p:nvSpPr>
        <p:spPr>
          <a:xfrm>
            <a:off x="2902293" y="5037952"/>
            <a:ext cx="2971800" cy="1676400"/>
          </a:xfrm>
          <a:prstGeom prst="up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70C0"/>
                </a:solidFill>
              </a:rPr>
              <a:t>SOCIO POLITICAL</a:t>
            </a:r>
          </a:p>
        </p:txBody>
      </p:sp>
    </p:spTree>
    <p:extLst>
      <p:ext uri="{BB962C8B-B14F-4D97-AF65-F5344CB8AC3E}">
        <p14:creationId xmlns:p14="http://schemas.microsoft.com/office/powerpoint/2010/main" val="15203783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772400" cy="1676400"/>
          </a:xfrm>
          <a:solidFill>
            <a:schemeClr val="tx2">
              <a:lumMod val="20000"/>
              <a:lumOff val="80000"/>
            </a:schemeClr>
          </a:solidFill>
        </p:spPr>
        <p:txBody>
          <a:bodyPr>
            <a:noAutofit/>
          </a:bodyPr>
          <a:lstStyle/>
          <a:p>
            <a:pPr algn="ctr"/>
            <a:r>
              <a:rPr lang="en-US" sz="3600" b="1" dirty="0">
                <a:solidFill>
                  <a:srgbClr val="FF0000"/>
                </a:solidFill>
                <a:latin typeface="Arial" panose="020B0604020202020204" pitchFamily="34" charset="0"/>
                <a:cs typeface="Arial" panose="020B0604020202020204" pitchFamily="34" charset="0"/>
              </a:rPr>
              <a:t>Growth of Sustainable Aquaculture Industry, Possible If We</a:t>
            </a:r>
          </a:p>
        </p:txBody>
      </p:sp>
      <p:sp>
        <p:nvSpPr>
          <p:cNvPr id="3" name="Content Placeholder 2"/>
          <p:cNvSpPr>
            <a:spLocks noGrp="1"/>
          </p:cNvSpPr>
          <p:nvPr>
            <p:ph idx="1"/>
          </p:nvPr>
        </p:nvSpPr>
        <p:spPr>
          <a:xfrm>
            <a:off x="457200" y="2057400"/>
            <a:ext cx="7772400" cy="4191000"/>
          </a:xfrm>
          <a:solidFill>
            <a:schemeClr val="accent6">
              <a:lumMod val="20000"/>
              <a:lumOff val="80000"/>
            </a:schemeClr>
          </a:solidFill>
        </p:spPr>
        <p:txBody>
          <a:bodyPr>
            <a:noAutofit/>
          </a:bodyPr>
          <a:lstStyle/>
          <a:p>
            <a:pPr marL="342900" indent="-342900">
              <a:buAutoNum type="arabicPeriod"/>
            </a:pPr>
            <a:r>
              <a:rPr lang="en-US" sz="2800" b="1" dirty="0">
                <a:solidFill>
                  <a:srgbClr val="0070C0"/>
                </a:solidFill>
              </a:rPr>
              <a:t>PLAN THE FARMING CONSIDERING THE CARRYING CAPASITY OF THE NATURAL RESOURCES.</a:t>
            </a:r>
          </a:p>
          <a:p>
            <a:pPr marL="342900" indent="-342900">
              <a:buAutoNum type="arabicPeriod"/>
            </a:pPr>
            <a:r>
              <a:rPr lang="en-US" sz="2800" b="1" dirty="0">
                <a:solidFill>
                  <a:srgbClr val="0070C0"/>
                </a:solidFill>
              </a:rPr>
              <a:t>FOLLOW THE REGULATORY PROCEDURES </a:t>
            </a:r>
          </a:p>
          <a:p>
            <a:pPr marL="342900" indent="-342900">
              <a:buAutoNum type="arabicPeriod"/>
            </a:pPr>
            <a:r>
              <a:rPr lang="en-US" sz="2800" b="1" dirty="0">
                <a:solidFill>
                  <a:srgbClr val="0070C0"/>
                </a:solidFill>
              </a:rPr>
              <a:t>USE PROPER TECHNOLOGY</a:t>
            </a:r>
          </a:p>
          <a:p>
            <a:pPr marL="342900" indent="-342900">
              <a:buAutoNum type="arabicPeriod"/>
            </a:pPr>
            <a:r>
              <a:rPr lang="en-US" sz="2800" b="1" dirty="0">
                <a:solidFill>
                  <a:srgbClr val="0070C0"/>
                </a:solidFill>
              </a:rPr>
              <a:t>FOLLOW THE BETTER MANAGEMENT PRACTICES (BMP’S)</a:t>
            </a:r>
          </a:p>
          <a:p>
            <a:pPr marL="342900" indent="-342900">
              <a:buAutoNum type="arabicPeriod"/>
            </a:pPr>
            <a:r>
              <a:rPr lang="en-US" sz="2800" b="1" dirty="0">
                <a:solidFill>
                  <a:srgbClr val="0070C0"/>
                </a:solidFill>
              </a:rPr>
              <a:t>INCLUSIVE AND ENVIRONMENTALLY RESPONSIBLE MANNERS</a:t>
            </a:r>
          </a:p>
        </p:txBody>
      </p:sp>
    </p:spTree>
    <p:extLst>
      <p:ext uri="{BB962C8B-B14F-4D97-AF65-F5344CB8AC3E}">
        <p14:creationId xmlns:p14="http://schemas.microsoft.com/office/powerpoint/2010/main" val="36493399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a:spLocks noGrp="1"/>
          </p:cNvSpPr>
          <p:nvPr>
            <p:ph type="title"/>
          </p:nvPr>
        </p:nvSpPr>
        <p:spPr>
          <a:xfrm>
            <a:off x="486032" y="228600"/>
            <a:ext cx="8229600" cy="1203781"/>
          </a:xfrm>
          <a:solidFill>
            <a:schemeClr val="accent3">
              <a:lumMod val="20000"/>
              <a:lumOff val="80000"/>
            </a:schemeClr>
          </a:solidFill>
          <a:ln>
            <a:noFill/>
          </a:ln>
        </p:spPr>
        <p:txBody>
          <a:bodyPr>
            <a:noAutofit/>
          </a:bodyPr>
          <a:lstStyle/>
          <a:p>
            <a:pPr algn="ctr"/>
            <a:r>
              <a:rPr lang="en-US" sz="4800" dirty="0">
                <a:solidFill>
                  <a:srgbClr val="0070C0"/>
                </a:solidFill>
                <a:latin typeface="Arial Black" pitchFamily="34" charset="0"/>
              </a:rPr>
              <a:t>Shrimp Aquaculture </a:t>
            </a:r>
          </a:p>
        </p:txBody>
      </p:sp>
      <p:sp>
        <p:nvSpPr>
          <p:cNvPr id="4" name="Rectangle 3"/>
          <p:cNvSpPr/>
          <p:nvPr/>
        </p:nvSpPr>
        <p:spPr>
          <a:xfrm>
            <a:off x="486032" y="1752600"/>
            <a:ext cx="8305800" cy="3170099"/>
          </a:xfrm>
          <a:prstGeom prst="rect">
            <a:avLst/>
          </a:prstGeom>
          <a:solidFill>
            <a:schemeClr val="tx2">
              <a:lumMod val="20000"/>
              <a:lumOff val="80000"/>
            </a:schemeClr>
          </a:solidFill>
        </p:spPr>
        <p:txBody>
          <a:bodyPr wrap="square">
            <a:spAutoFit/>
          </a:bodyPr>
          <a:lstStyle/>
          <a:p>
            <a:pPr algn="ctr"/>
            <a:r>
              <a:rPr lang="en-US" sz="4000" b="1" dirty="0">
                <a:solidFill>
                  <a:srgbClr val="C00000"/>
                </a:solidFill>
              </a:rPr>
              <a:t>GROWTH</a:t>
            </a:r>
          </a:p>
          <a:p>
            <a:pPr algn="ctr"/>
            <a:r>
              <a:rPr lang="en-US" sz="4000" b="1" dirty="0">
                <a:solidFill>
                  <a:srgbClr val="C00000"/>
                </a:solidFill>
              </a:rPr>
              <a:t>Will Reflect All the</a:t>
            </a:r>
          </a:p>
          <a:p>
            <a:pPr algn="ctr"/>
            <a:r>
              <a:rPr lang="en-US" sz="4000" b="1" dirty="0">
                <a:solidFill>
                  <a:srgbClr val="C00000"/>
                </a:solidFill>
              </a:rPr>
              <a:t>Value Chain Segments </a:t>
            </a:r>
          </a:p>
          <a:p>
            <a:pPr algn="ctr"/>
            <a:r>
              <a:rPr lang="en-US" sz="4000" b="1" dirty="0">
                <a:solidFill>
                  <a:srgbClr val="C00000"/>
                </a:solidFill>
              </a:rPr>
              <a:t>of the </a:t>
            </a:r>
          </a:p>
          <a:p>
            <a:pPr algn="ctr"/>
            <a:r>
              <a:rPr lang="en-US" sz="4000" b="1" dirty="0">
                <a:solidFill>
                  <a:srgbClr val="C00000"/>
                </a:solidFill>
              </a:rPr>
              <a:t>Industry  </a:t>
            </a:r>
          </a:p>
        </p:txBody>
      </p:sp>
    </p:spTree>
    <p:extLst>
      <p:ext uri="{BB962C8B-B14F-4D97-AF65-F5344CB8AC3E}">
        <p14:creationId xmlns:p14="http://schemas.microsoft.com/office/powerpoint/2010/main" val="21996186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3196"/>
          </a:xfrm>
          <a:solidFill>
            <a:schemeClr val="accent4">
              <a:lumMod val="20000"/>
              <a:lumOff val="80000"/>
            </a:schemeClr>
          </a:solidFill>
        </p:spPr>
        <p:txBody>
          <a:bodyPr>
            <a:noAutofit/>
          </a:bodyPr>
          <a:lstStyle/>
          <a:p>
            <a:pPr algn="ctr"/>
            <a:r>
              <a:rPr lang="en-US" sz="2800" b="1" dirty="0">
                <a:solidFill>
                  <a:srgbClr val="7030A0"/>
                </a:solidFill>
                <a:latin typeface="Arial" panose="020B0604020202020204" pitchFamily="34" charset="0"/>
                <a:cs typeface="Arial" panose="020B0604020202020204" pitchFamily="34" charset="0"/>
              </a:rPr>
              <a:t>AQUACULTURE VALUE CHAIN SEGMENTS</a:t>
            </a:r>
          </a:p>
        </p:txBody>
      </p:sp>
      <p:sp>
        <p:nvSpPr>
          <p:cNvPr id="3" name="Content Placeholder 2"/>
          <p:cNvSpPr>
            <a:spLocks noGrp="1"/>
          </p:cNvSpPr>
          <p:nvPr>
            <p:ph idx="1"/>
          </p:nvPr>
        </p:nvSpPr>
        <p:spPr>
          <a:xfrm>
            <a:off x="457200" y="1752600"/>
            <a:ext cx="8229600" cy="4373563"/>
          </a:xfrm>
        </p:spPr>
        <p:txBody>
          <a:bodyPr>
            <a:normAutofit/>
          </a:bodyPr>
          <a:lstStyle/>
          <a:p>
            <a:pPr marL="0" indent="0" algn="ctr">
              <a:buNone/>
            </a:pPr>
            <a:endParaRPr lang="en-US" sz="4400" b="1" dirty="0">
              <a:solidFill>
                <a:srgbClr val="C00000"/>
              </a:solidFill>
            </a:endParaRPr>
          </a:p>
          <a:p>
            <a:pPr marL="0" indent="0" algn="ctr">
              <a:buNone/>
            </a:pPr>
            <a:endParaRPr lang="en-US" sz="4400" b="1" dirty="0">
              <a:solidFill>
                <a:srgbClr val="C00000"/>
              </a:solidFill>
            </a:endParaRPr>
          </a:p>
          <a:p>
            <a:pPr marL="0" indent="0" algn="ctr">
              <a:buNone/>
            </a:pPr>
            <a:endParaRPr lang="en-US" sz="4400" b="1" dirty="0">
              <a:solidFill>
                <a:srgbClr val="C00000"/>
              </a:solidFill>
            </a:endParaRPr>
          </a:p>
        </p:txBody>
      </p:sp>
      <p:sp>
        <p:nvSpPr>
          <p:cNvPr id="5" name="Rectangle 4"/>
          <p:cNvSpPr/>
          <p:nvPr/>
        </p:nvSpPr>
        <p:spPr>
          <a:xfrm>
            <a:off x="2667000" y="5029200"/>
            <a:ext cx="4191000" cy="157236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a:p>
            <a:pPr algn="ctr"/>
            <a:r>
              <a:rPr lang="en-US" sz="2000" b="1" dirty="0">
                <a:solidFill>
                  <a:srgbClr val="FF0000"/>
                </a:solidFill>
              </a:rPr>
              <a:t>PROCESSING AND DISTRIBUTION</a:t>
            </a:r>
          </a:p>
          <a:p>
            <a:pPr algn="ctr"/>
            <a:r>
              <a:rPr lang="en-US" b="1" dirty="0">
                <a:solidFill>
                  <a:srgbClr val="FF0000"/>
                </a:solidFill>
              </a:rPr>
              <a:t>Businesses can also create value in Aquaculture through the processing and /or distribution of Seafood Products</a:t>
            </a:r>
          </a:p>
          <a:p>
            <a:pPr algn="ctr"/>
            <a:endParaRPr lang="en-US" sz="1600" dirty="0"/>
          </a:p>
        </p:txBody>
      </p:sp>
      <p:sp>
        <p:nvSpPr>
          <p:cNvPr id="7" name="Right Arrow Callout 6"/>
          <p:cNvSpPr/>
          <p:nvPr/>
        </p:nvSpPr>
        <p:spPr>
          <a:xfrm>
            <a:off x="584178" y="1581999"/>
            <a:ext cx="2628900" cy="4648200"/>
          </a:xfrm>
          <a:prstGeom prst="right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7030A0"/>
                </a:solidFill>
              </a:rPr>
              <a:t>EQUIPMENTS AND TECHNILOGIES</a:t>
            </a:r>
          </a:p>
          <a:p>
            <a:pPr algn="ctr"/>
            <a:r>
              <a:rPr lang="en-US" b="1" dirty="0">
                <a:solidFill>
                  <a:srgbClr val="7030A0"/>
                </a:solidFill>
              </a:rPr>
              <a:t>These are Tanks, Ponds, Nets, Pumps, Aerators and Other Equipment and the Technologies for the Management of Aquaculture Units</a:t>
            </a:r>
          </a:p>
        </p:txBody>
      </p:sp>
      <p:sp>
        <p:nvSpPr>
          <p:cNvPr id="8" name="Left Arrow Callout 7"/>
          <p:cNvSpPr/>
          <p:nvPr/>
        </p:nvSpPr>
        <p:spPr>
          <a:xfrm>
            <a:off x="6392788" y="2228002"/>
            <a:ext cx="2539828" cy="3163996"/>
          </a:xfrm>
          <a:prstGeom prst="leftArrow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FEED AND NUTRITION</a:t>
            </a:r>
          </a:p>
          <a:p>
            <a:pPr algn="ctr"/>
            <a:r>
              <a:rPr lang="en-US" b="1" dirty="0">
                <a:solidFill>
                  <a:srgbClr val="C00000"/>
                </a:solidFill>
              </a:rPr>
              <a:t>Production and Supply of Feeds and Feed Additives for the Aquaculture Sector</a:t>
            </a:r>
          </a:p>
          <a:p>
            <a:pPr algn="ctr"/>
            <a:endParaRPr lang="en-US" dirty="0"/>
          </a:p>
        </p:txBody>
      </p:sp>
      <p:sp>
        <p:nvSpPr>
          <p:cNvPr id="9" name="Down Arrow Callout 8"/>
          <p:cNvSpPr/>
          <p:nvPr/>
        </p:nvSpPr>
        <p:spPr>
          <a:xfrm>
            <a:off x="2971800" y="1143000"/>
            <a:ext cx="3556172" cy="2057400"/>
          </a:xfrm>
          <a:prstGeom prst="downArrow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030A0"/>
                </a:solidFill>
              </a:rPr>
              <a:t>HATCHERIES</a:t>
            </a:r>
          </a:p>
          <a:p>
            <a:pPr algn="ctr"/>
            <a:r>
              <a:rPr lang="en-US" sz="1600" b="1" dirty="0">
                <a:solidFill>
                  <a:srgbClr val="7030A0"/>
                </a:solidFill>
              </a:rPr>
              <a:t>Produce Larval, Juvenile Fish and Shellfish for Transfer to Aquaculture Facilities where they are Grown to harvest Size</a:t>
            </a:r>
          </a:p>
        </p:txBody>
      </p:sp>
      <p:sp>
        <p:nvSpPr>
          <p:cNvPr id="10" name="Down Arrow Callout 9"/>
          <p:cNvSpPr/>
          <p:nvPr/>
        </p:nvSpPr>
        <p:spPr>
          <a:xfrm>
            <a:off x="3213078" y="3233352"/>
            <a:ext cx="3158954" cy="1795848"/>
          </a:xfrm>
          <a:prstGeom prst="down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GROW OUT FACILIITIES</a:t>
            </a:r>
          </a:p>
          <a:p>
            <a:pPr algn="ctr"/>
            <a:r>
              <a:rPr lang="en-US" b="1" dirty="0">
                <a:solidFill>
                  <a:srgbClr val="002060"/>
                </a:solidFill>
              </a:rPr>
              <a:t>Fish and Shellfish are Raised with Sustainable Practices</a:t>
            </a:r>
          </a:p>
        </p:txBody>
      </p:sp>
    </p:spTree>
    <p:extLst>
      <p:ext uri="{BB962C8B-B14F-4D97-AF65-F5344CB8AC3E}">
        <p14:creationId xmlns:p14="http://schemas.microsoft.com/office/powerpoint/2010/main" val="3844554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a:spLocks noGrp="1"/>
          </p:cNvSpPr>
          <p:nvPr>
            <p:ph type="title"/>
          </p:nvPr>
        </p:nvSpPr>
        <p:spPr>
          <a:xfrm>
            <a:off x="462128" y="53714"/>
            <a:ext cx="8229600" cy="914400"/>
          </a:xfrm>
          <a:ln>
            <a:noFill/>
          </a:ln>
        </p:spPr>
        <p:txBody>
          <a:bodyPr>
            <a:noAutofit/>
          </a:bodyPr>
          <a:lstStyle/>
          <a:p>
            <a:pPr algn="ctr"/>
            <a:r>
              <a:rPr lang="en-US" sz="7200" dirty="0">
                <a:solidFill>
                  <a:srgbClr val="FF3399"/>
                </a:solidFill>
                <a:latin typeface="AlgerianD" panose="04020705040A02060702" pitchFamily="82" charset="0"/>
              </a:rPr>
              <a:t>SURPRISING ?</a:t>
            </a:r>
            <a:r>
              <a:rPr lang="en-US" sz="4800" dirty="0">
                <a:solidFill>
                  <a:srgbClr val="FF3399"/>
                </a:solidFill>
                <a:latin typeface="Arial Black" pitchFamily="34" charset="0"/>
              </a:rPr>
              <a:t> </a:t>
            </a:r>
          </a:p>
        </p:txBody>
      </p:sp>
      <p:sp>
        <p:nvSpPr>
          <p:cNvPr id="6" name="Rectangle 5"/>
          <p:cNvSpPr/>
          <p:nvPr/>
        </p:nvSpPr>
        <p:spPr>
          <a:xfrm>
            <a:off x="222716" y="5105400"/>
            <a:ext cx="8708424" cy="2000548"/>
          </a:xfrm>
          <a:prstGeom prst="rect">
            <a:avLst/>
          </a:prstGeom>
        </p:spPr>
        <p:txBody>
          <a:bodyPr wrap="square">
            <a:spAutoFit/>
          </a:bodyPr>
          <a:lstStyle/>
          <a:p>
            <a:pPr algn="ctr"/>
            <a:r>
              <a:rPr lang="en-US" sz="4000" b="1" dirty="0">
                <a:solidFill>
                  <a:schemeClr val="bg1"/>
                </a:solidFill>
                <a:latin typeface="Algerian" panose="04020705040A02060702" pitchFamily="82" charset="0"/>
              </a:rPr>
              <a:t>POSSIBLE EXPECTED GROWTH IN </a:t>
            </a:r>
          </a:p>
          <a:p>
            <a:pPr algn="ctr"/>
            <a:r>
              <a:rPr lang="en-US" sz="4000" b="1" dirty="0">
                <a:solidFill>
                  <a:schemeClr val="bg1"/>
                </a:solidFill>
                <a:latin typeface="Algerian" panose="04020705040A02060702" pitchFamily="82" charset="0"/>
              </a:rPr>
              <a:t>5 YEARS – 300 to 500%</a:t>
            </a:r>
          </a:p>
          <a:p>
            <a:pPr algn="ctr"/>
            <a:endParaRPr lang="en-US" sz="4400" b="1" dirty="0">
              <a:solidFill>
                <a:schemeClr val="accent2">
                  <a:lumMod val="40000"/>
                  <a:lumOff val="6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968114"/>
            <a:ext cx="5486400" cy="3651545"/>
          </a:xfrm>
          <a:prstGeom prst="rect">
            <a:avLst/>
          </a:prstGeom>
        </p:spPr>
      </p:pic>
    </p:spTree>
    <p:extLst>
      <p:ext uri="{BB962C8B-B14F-4D97-AF65-F5344CB8AC3E}">
        <p14:creationId xmlns:p14="http://schemas.microsoft.com/office/powerpoint/2010/main" val="2353077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
            <a:ext cx="8534400" cy="6248400"/>
          </a:xfrm>
          <a:prstGeom prst="rect">
            <a:avLst/>
          </a:prstGeom>
        </p:spPr>
        <p:txBody>
          <a:bodyPr wrap="square">
            <a:noAutofit/>
          </a:bodyPr>
          <a:lstStyle/>
          <a:p>
            <a:pPr algn="ctr"/>
            <a:r>
              <a:rPr lang="en-US" sz="4800" b="1" dirty="0">
                <a:solidFill>
                  <a:srgbClr val="0070C0"/>
                </a:solidFill>
              </a:rPr>
              <a:t>Is there any way to increase the Shrimp Productivity from the Existing Farms?</a:t>
            </a:r>
          </a:p>
          <a:p>
            <a:pPr algn="ctr"/>
            <a:r>
              <a:rPr lang="en-US" sz="4800" b="1" dirty="0">
                <a:solidFill>
                  <a:srgbClr val="FF0000"/>
                </a:solidFill>
              </a:rPr>
              <a:t>YES ?    NO ?</a:t>
            </a:r>
            <a:endParaRPr lang="en-US" sz="4800" b="1" dirty="0">
              <a:solidFill>
                <a:srgbClr val="00B050"/>
              </a:solidFill>
            </a:endParaRPr>
          </a:p>
          <a:p>
            <a:pPr marL="914400" indent="-914400">
              <a:buAutoNum type="arabicPeriod"/>
            </a:pPr>
            <a:r>
              <a:rPr lang="en-US" sz="4000" b="1" dirty="0">
                <a:solidFill>
                  <a:srgbClr val="00B050"/>
                </a:solidFill>
              </a:rPr>
              <a:t>Improve Farming System ?</a:t>
            </a:r>
          </a:p>
          <a:p>
            <a:pPr marL="914400" indent="-914400">
              <a:buAutoNum type="arabicPeriod"/>
            </a:pPr>
            <a:r>
              <a:rPr lang="en-US" sz="4000" b="1" dirty="0">
                <a:solidFill>
                  <a:srgbClr val="00B050"/>
                </a:solidFill>
              </a:rPr>
              <a:t>Improve Hatchery System ?</a:t>
            </a:r>
          </a:p>
          <a:p>
            <a:pPr marL="914400" indent="-914400">
              <a:buAutoNum type="arabicPeriod"/>
            </a:pPr>
            <a:r>
              <a:rPr lang="en-US" sz="4000" b="1" dirty="0">
                <a:solidFill>
                  <a:srgbClr val="00B050"/>
                </a:solidFill>
              </a:rPr>
              <a:t>Manage WSSV &amp; MBV ?</a:t>
            </a:r>
          </a:p>
          <a:p>
            <a:pPr marL="914400" indent="-914400">
              <a:buAutoNum type="arabicPeriod"/>
            </a:pPr>
            <a:r>
              <a:rPr lang="en-US" sz="4000" b="1" dirty="0">
                <a:solidFill>
                  <a:srgbClr val="00B050"/>
                </a:solidFill>
              </a:rPr>
              <a:t>Crop Calendar ?</a:t>
            </a:r>
          </a:p>
          <a:p>
            <a:pPr marL="914400" indent="-914400">
              <a:buAutoNum type="arabicPeriod"/>
            </a:pPr>
            <a:r>
              <a:rPr lang="en-US" sz="4000" b="1" dirty="0">
                <a:solidFill>
                  <a:srgbClr val="00B050"/>
                </a:solidFill>
              </a:rPr>
              <a:t>BMP’s ?</a:t>
            </a:r>
          </a:p>
          <a:p>
            <a:pPr marL="914400" indent="-914400">
              <a:buAutoNum type="arabicPeriod"/>
            </a:pPr>
            <a:endParaRPr lang="en-US" sz="4000" b="1" dirty="0">
              <a:solidFill>
                <a:srgbClr val="0070C0"/>
              </a:solidFill>
            </a:endParaRPr>
          </a:p>
          <a:p>
            <a:pPr marL="914400" indent="-914400">
              <a:buAutoNum type="arabicPeriod"/>
            </a:pPr>
            <a:endParaRPr lang="en-US" sz="4800" b="1" dirty="0">
              <a:solidFill>
                <a:srgbClr val="0070C0"/>
              </a:solidFill>
            </a:endParaRPr>
          </a:p>
          <a:p>
            <a:pPr algn="ctr"/>
            <a:br>
              <a:rPr lang="en-US" dirty="0"/>
            </a:br>
            <a:endParaRPr lang="en-US" dirty="0"/>
          </a:p>
        </p:txBody>
      </p:sp>
    </p:spTree>
    <p:extLst>
      <p:ext uri="{BB962C8B-B14F-4D97-AF65-F5344CB8AC3E}">
        <p14:creationId xmlns:p14="http://schemas.microsoft.com/office/powerpoint/2010/main" val="35431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3" y="228600"/>
            <a:ext cx="7772400" cy="1295400"/>
          </a:xfrm>
          <a:solidFill>
            <a:schemeClr val="accent3">
              <a:lumMod val="20000"/>
              <a:lumOff val="80000"/>
            </a:schemeClr>
          </a:solidFill>
        </p:spPr>
        <p:txBody>
          <a:bodyPr>
            <a:noAutofit/>
          </a:bodyPr>
          <a:lstStyle/>
          <a:p>
            <a:pPr algn="ctr"/>
            <a:br>
              <a:rPr lang="en-US" sz="4400" b="1" dirty="0">
                <a:solidFill>
                  <a:srgbClr val="FF0000"/>
                </a:solidFill>
                <a:latin typeface="Arial" panose="020B0604020202020204" pitchFamily="34" charset="0"/>
                <a:cs typeface="Arial" panose="020B0604020202020204" pitchFamily="34" charset="0"/>
              </a:rPr>
            </a:br>
            <a:r>
              <a:rPr lang="en-US" sz="4400" b="1" dirty="0">
                <a:solidFill>
                  <a:srgbClr val="FF0000"/>
                </a:solidFill>
                <a:latin typeface="Arial" panose="020B0604020202020204" pitchFamily="34" charset="0"/>
                <a:cs typeface="Arial" panose="020B0604020202020204" pitchFamily="34" charset="0"/>
              </a:rPr>
              <a:t>Success Story of the Shrimp Aquaculture </a:t>
            </a:r>
          </a:p>
        </p:txBody>
      </p:sp>
      <p:sp>
        <p:nvSpPr>
          <p:cNvPr id="3" name="Content Placeholder 2"/>
          <p:cNvSpPr>
            <a:spLocks noGrp="1"/>
          </p:cNvSpPr>
          <p:nvPr>
            <p:ph idx="1"/>
          </p:nvPr>
        </p:nvSpPr>
        <p:spPr>
          <a:xfrm>
            <a:off x="457200" y="1676400"/>
            <a:ext cx="7772400" cy="4724400"/>
          </a:xfrm>
          <a:solidFill>
            <a:schemeClr val="bg2"/>
          </a:solidFill>
        </p:spPr>
        <p:txBody>
          <a:bodyPr>
            <a:noAutofit/>
          </a:bodyPr>
          <a:lstStyle/>
          <a:p>
            <a:pPr marL="0" indent="0">
              <a:buNone/>
            </a:pPr>
            <a:r>
              <a:rPr lang="en-US" b="1" dirty="0">
                <a:solidFill>
                  <a:srgbClr val="0070C0"/>
                </a:solidFill>
              </a:rPr>
              <a:t>NAQDA has been working with SLADA for the implementation of the following in the Shrimp Aquaculture Industry since 2004</a:t>
            </a:r>
          </a:p>
          <a:p>
            <a:pPr marL="514350" indent="-514350">
              <a:buAutoNum type="arabicPeriod"/>
            </a:pPr>
            <a:r>
              <a:rPr lang="en-US" b="1" dirty="0">
                <a:solidFill>
                  <a:srgbClr val="0070C0"/>
                </a:solidFill>
              </a:rPr>
              <a:t>Regularizing Shrimp farms and Hatcheries and issuing Licenses to Operate in proper manner including Grading of Shrimp Hatcheries.</a:t>
            </a:r>
          </a:p>
          <a:p>
            <a:pPr marL="514350" indent="-514350">
              <a:buAutoNum type="arabicPeriod"/>
            </a:pPr>
            <a:r>
              <a:rPr lang="en-US" b="1" dirty="0">
                <a:solidFill>
                  <a:srgbClr val="0070C0"/>
                </a:solidFill>
              </a:rPr>
              <a:t>ZONING the Shrimp Farming Areas and implementing  CROP CALENDAR System.</a:t>
            </a:r>
          </a:p>
          <a:p>
            <a:pPr marL="514350" indent="-514350">
              <a:buAutoNum type="arabicPeriod"/>
            </a:pPr>
            <a:r>
              <a:rPr lang="en-US" b="1" dirty="0">
                <a:solidFill>
                  <a:srgbClr val="0070C0"/>
                </a:solidFill>
              </a:rPr>
              <a:t>Implementation of BMP’s in all the segments of the Industry and Introduced Post Larvae TRANSPORT BILL System.</a:t>
            </a:r>
          </a:p>
          <a:p>
            <a:pPr marL="514350" indent="-514350">
              <a:buAutoNum type="arabicPeriod"/>
            </a:pPr>
            <a:r>
              <a:rPr lang="en-US" b="1" dirty="0">
                <a:solidFill>
                  <a:srgbClr val="0070C0"/>
                </a:solidFill>
              </a:rPr>
              <a:t>Implementation of Proper Biosecurity Systems and Hi Tech PCR Laboratory System for Screening the disease causing Organisms.</a:t>
            </a:r>
          </a:p>
          <a:p>
            <a:pPr marL="514350" indent="-514350">
              <a:buAutoNum type="arabicPeriod"/>
            </a:pPr>
            <a:r>
              <a:rPr lang="en-US" b="1" dirty="0">
                <a:solidFill>
                  <a:srgbClr val="0070C0"/>
                </a:solidFill>
              </a:rPr>
              <a:t>Trying to arrange funds to improve the infrastructure facilities like Electricity Supply, common supply and sedimentation canals for certain clusters of shrimp farms.</a:t>
            </a:r>
          </a:p>
          <a:p>
            <a:pPr marL="0" indent="0">
              <a:buNone/>
            </a:pPr>
            <a:endParaRPr lang="en-US" sz="2800" b="1" dirty="0">
              <a:solidFill>
                <a:srgbClr val="0070C0"/>
              </a:solidFill>
            </a:endParaRPr>
          </a:p>
          <a:p>
            <a:pPr marL="0" indent="0">
              <a:buNone/>
            </a:pPr>
            <a:endParaRPr lang="en-US" sz="5400" b="1" dirty="0">
              <a:solidFill>
                <a:srgbClr val="0070C0"/>
              </a:solidFill>
            </a:endParaRPr>
          </a:p>
        </p:txBody>
      </p:sp>
    </p:spTree>
    <p:extLst>
      <p:ext uri="{BB962C8B-B14F-4D97-AF65-F5344CB8AC3E}">
        <p14:creationId xmlns:p14="http://schemas.microsoft.com/office/powerpoint/2010/main" val="583111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559659"/>
          </a:xfrm>
        </p:spPr>
        <p:txBody>
          <a:bodyPr>
            <a:normAutofit/>
          </a:bodyPr>
          <a:lstStyle/>
          <a:p>
            <a:pPr algn="ctr"/>
            <a:r>
              <a:rPr lang="en-US" sz="3200" dirty="0">
                <a:solidFill>
                  <a:srgbClr val="FF0000"/>
                </a:solidFill>
                <a:latin typeface="Arial" panose="020B0604020202020204" pitchFamily="34" charset="0"/>
                <a:cs typeface="Arial" panose="020B0604020202020204" pitchFamily="34" charset="0"/>
              </a:rPr>
              <a:t>Monthly Shrimp Production 2012</a:t>
            </a:r>
            <a:br>
              <a:rPr lang="en-US" sz="3200" dirty="0">
                <a:solidFill>
                  <a:srgbClr val="FF0000"/>
                </a:solidFill>
                <a:latin typeface="Arial" panose="020B0604020202020204" pitchFamily="34" charset="0"/>
                <a:cs typeface="Arial" panose="020B0604020202020204" pitchFamily="34" charset="0"/>
              </a:rPr>
            </a:br>
            <a:endParaRPr lang="en-US" sz="3200" dirty="0">
              <a:solidFill>
                <a:srgbClr val="FF0000"/>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591088"/>
              </p:ext>
            </p:extLst>
          </p:nvPr>
        </p:nvGraphicFramePr>
        <p:xfrm>
          <a:off x="822324" y="1676401"/>
          <a:ext cx="7544435" cy="4192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9050122"/>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2919</TotalTime>
  <Words>2272</Words>
  <Application>Microsoft Office PowerPoint</Application>
  <PresentationFormat>On-screen Show (4:3)</PresentationFormat>
  <Paragraphs>289</Paragraphs>
  <Slides>64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Algerian</vt:lpstr>
      <vt:lpstr>AlgerianD</vt:lpstr>
      <vt:lpstr>Arial</vt:lpstr>
      <vt:lpstr>Arial Black</vt:lpstr>
      <vt:lpstr>Calibri</vt:lpstr>
      <vt:lpstr>Calibri Light</vt:lpstr>
      <vt:lpstr>Century Gothic</vt:lpstr>
      <vt:lpstr>Retrospect</vt:lpstr>
      <vt:lpstr>PowerPoint Presentation</vt:lpstr>
      <vt:lpstr>Shrimp Aquaculture </vt:lpstr>
      <vt:lpstr>PowerPoint Presentation</vt:lpstr>
      <vt:lpstr>NORTH WESTERN PROVINCE-  Shrimp Farming Information</vt:lpstr>
      <vt:lpstr>PRODUCTIVITY ???</vt:lpstr>
      <vt:lpstr>PRODUCTIVITY ???</vt:lpstr>
      <vt:lpstr>PowerPoint Presentation</vt:lpstr>
      <vt:lpstr> Success Story of the Shrimp Aquaculture </vt:lpstr>
      <vt:lpstr>Monthly Shrimp Production 2012 </vt:lpstr>
      <vt:lpstr>Monthly Shrimp Exports 2012 </vt:lpstr>
      <vt:lpstr>Monthly Shrimp Production &amp; Exports 2012 </vt:lpstr>
      <vt:lpstr>Monthly Shrimp Production &amp; Exports with  Farm Gate Prices 2012 </vt:lpstr>
      <vt:lpstr>Monthly Shrimp Production 2013 </vt:lpstr>
      <vt:lpstr>Monthly Shrimp Exports 2013 </vt:lpstr>
      <vt:lpstr>Monthly Shrimp Production &amp; Exports 2013 </vt:lpstr>
      <vt:lpstr>Monthly Shrimp Production &amp; Exports with Farm Gate Prices  2013 </vt:lpstr>
      <vt:lpstr>Monthly Shrimp Production 2014 </vt:lpstr>
      <vt:lpstr>Monthly Shrimp Exports 2014 </vt:lpstr>
      <vt:lpstr>Monthly Shrimp Production &amp; Exports 2014 </vt:lpstr>
      <vt:lpstr>Monthly Shrimp Production &amp; Exports with Farm Gate prices  2014 </vt:lpstr>
      <vt:lpstr>Monthly Shrimp Production 2015 </vt:lpstr>
      <vt:lpstr>Monthly Shrimp Exports 2015 </vt:lpstr>
      <vt:lpstr>Monthly Shrimp Production &amp; Exports 2015 </vt:lpstr>
      <vt:lpstr>Monthly Shrimp Production &amp; Exports with Farm Gate Prices 2015 </vt:lpstr>
      <vt:lpstr>PowerPoint Presentation</vt:lpstr>
      <vt:lpstr>PowerPoint Presentation</vt:lpstr>
      <vt:lpstr>Black Tiger Shrimp Market ? </vt:lpstr>
      <vt:lpstr>Monodon prices - why lower than vannamei?</vt:lpstr>
      <vt:lpstr>   Technical/Business Reasons ? </vt:lpstr>
      <vt:lpstr>What is the Solution?</vt:lpstr>
      <vt:lpstr>Introduction</vt:lpstr>
      <vt:lpstr>Taxonomic Classification</vt:lpstr>
      <vt:lpstr>Biological Features</vt:lpstr>
      <vt:lpstr>Biology</vt:lpstr>
      <vt:lpstr>Site Selection</vt:lpstr>
      <vt:lpstr>PowerPoint Presentation</vt:lpstr>
      <vt:lpstr>Infrastructure </vt:lpstr>
      <vt:lpstr>PowerPoint Presentation</vt:lpstr>
      <vt:lpstr>PowerPoint Presentation</vt:lpstr>
      <vt:lpstr>PowerPoint Presentation</vt:lpstr>
      <vt:lpstr>Special Features of  Vannamei Shrimp Farming</vt:lpstr>
      <vt:lpstr>Growth Rate</vt:lpstr>
      <vt:lpstr>Stocking Density</vt:lpstr>
      <vt:lpstr> Salinity Tolerance  </vt:lpstr>
      <vt:lpstr>Temperature Tolerance </vt:lpstr>
      <vt:lpstr>DIETARY PROTIEN REQUIREMENT</vt:lpstr>
      <vt:lpstr>Ease of Breeding &amp; Domestication</vt:lpstr>
      <vt:lpstr>Larval Rearing </vt:lpstr>
      <vt:lpstr>Disease Resistance </vt:lpstr>
      <vt:lpstr>Post Harvest Charesteristics</vt:lpstr>
      <vt:lpstr>PowerPoint Presentation</vt:lpstr>
      <vt:lpstr>PowerPoint Presentation</vt:lpstr>
      <vt:lpstr>Why we have not Introduced Vannamei Earlier?</vt:lpstr>
      <vt:lpstr>How it is Proposed to Introduce Vannamei?</vt:lpstr>
      <vt:lpstr>How it is Proposed to Introduce Vannamei?</vt:lpstr>
      <vt:lpstr>How it is Proposed to Introduce Vannamei?</vt:lpstr>
      <vt:lpstr>How it is Proposed to Introduce Vannamei?</vt:lpstr>
      <vt:lpstr>How it is Proposed to Introduce Vannamei?</vt:lpstr>
      <vt:lpstr>PowerPoint Presentation</vt:lpstr>
      <vt:lpstr>PowerPoint Presentation</vt:lpstr>
      <vt:lpstr>Growth of Sustainable Aquaculture Industry, Possible If We</vt:lpstr>
      <vt:lpstr>Shrimp Aquaculture </vt:lpstr>
      <vt:lpstr>AQUACULTURE VALUE CHAIN SEGMENTS</vt:lpstr>
      <vt:lpstr>SURPRISING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Expected Role of NAQDA for the DEVELOPMENT OF AQUACULTURE  in North Western Province of Sri Lanka</dc:title>
  <dc:creator>Thayaparan Sinnadurai</dc:creator>
  <cp:lastModifiedBy>Sinnadurai Thayaparan</cp:lastModifiedBy>
  <cp:revision>279</cp:revision>
  <dcterms:created xsi:type="dcterms:W3CDTF">2010-05-22T12:15:40Z</dcterms:created>
  <dcterms:modified xsi:type="dcterms:W3CDTF">2016-05-25T13:21:12Z</dcterms:modified>
</cp:coreProperties>
</file>